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8"/>
  </p:notesMasterIdLst>
  <p:handoutMasterIdLst>
    <p:handoutMasterId r:id="rId39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8" r:id="rId13"/>
    <p:sldId id="269" r:id="rId14"/>
    <p:sldId id="270" r:id="rId15"/>
    <p:sldId id="266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</p:sldIdLst>
  <p:sldSz cx="12565063" cy="9398000"/>
  <p:notesSz cx="6858000" cy="987425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627369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1254736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882106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2509474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3136841" algn="l" defTabSz="1254736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3764210" algn="l" defTabSz="1254736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4391579" algn="l" defTabSz="1254736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5018947" algn="l" defTabSz="1254736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-540" y="-102"/>
      </p:cViewPr>
      <p:guideLst>
        <p:guide orient="horz" pos="2960"/>
        <p:guide pos="3958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2" d="100"/>
          <a:sy n="62" d="100"/>
        </p:scale>
        <p:origin x="-2022" y="-96"/>
      </p:cViewPr>
      <p:guideLst>
        <p:guide orient="horz" pos="3111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27160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6200" y="0"/>
            <a:ext cx="2971800" cy="27160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9A26EE-2868-4EE1-8EA1-F324FFAAC7D0}" type="datetimeFigureOut">
              <a:rPr lang="cs-CZ" smtClean="0"/>
              <a:t>19. 5. 2015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937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1"/>
            <a:ext cx="2971800" cy="4937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8AE46E-46F6-4522-9939-7D61AFAB28A8}" type="datetimeFigureOut">
              <a:rPr lang="cs-CZ" smtClean="0"/>
              <a:pPr/>
              <a:t>19. 5. 2015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54088" y="739775"/>
            <a:ext cx="49498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690269"/>
            <a:ext cx="5486400" cy="44434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378824"/>
            <a:ext cx="297180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9378824"/>
            <a:ext cx="297180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E246F2-8631-4577-B588-4383F1E417B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1254736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27369" algn="l" defTabSz="1254736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254736" algn="l" defTabSz="1254736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882106" algn="l" defTabSz="1254736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509474" algn="l" defTabSz="1254736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3136841" algn="l" defTabSz="1254736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764210" algn="l" defTabSz="1254736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391579" algn="l" defTabSz="1254736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5018947" algn="l" defTabSz="1254736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954088" y="739775"/>
            <a:ext cx="4949825" cy="3703638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E246F2-8631-4577-B588-4383F1E417B4}" type="slidenum">
              <a:rPr lang="cs-CZ" smtClean="0"/>
              <a:pPr/>
              <a:t>12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942384" y="2919474"/>
            <a:ext cx="10680303" cy="201448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884762" y="5325533"/>
            <a:ext cx="8795545" cy="2401712"/>
          </a:xfrm>
        </p:spPr>
        <p:txBody>
          <a:bodyPr/>
          <a:lstStyle>
            <a:lvl1pPr marL="0" indent="0" algn="ctr">
              <a:buNone/>
              <a:defRPr/>
            </a:lvl1pPr>
            <a:lvl2pPr marL="627369" indent="0" algn="ctr">
              <a:buNone/>
              <a:defRPr/>
            </a:lvl2pPr>
            <a:lvl3pPr marL="1254736" indent="0" algn="ctr">
              <a:buNone/>
              <a:defRPr/>
            </a:lvl3pPr>
            <a:lvl4pPr marL="1882106" indent="0" algn="ctr">
              <a:buNone/>
              <a:defRPr/>
            </a:lvl4pPr>
            <a:lvl5pPr marL="2509474" indent="0" algn="ctr">
              <a:buNone/>
              <a:defRPr/>
            </a:lvl5pPr>
            <a:lvl6pPr marL="3136841" indent="0" algn="ctr">
              <a:buNone/>
              <a:defRPr/>
            </a:lvl6pPr>
            <a:lvl7pPr marL="3764210" indent="0" algn="ctr">
              <a:buNone/>
              <a:defRPr/>
            </a:lvl7pPr>
            <a:lvl8pPr marL="4391579" indent="0" algn="ctr">
              <a:buNone/>
              <a:defRPr/>
            </a:lvl8pPr>
            <a:lvl9pPr marL="5018947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F6AE3B-20C9-47F8-98FA-D51969B9EFEC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601C0F-1A54-4F03-B0EF-0472644F50E3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9109670" y="376359"/>
            <a:ext cx="2827140" cy="8018757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28254" y="376359"/>
            <a:ext cx="8272000" cy="8018757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2A8E22-3EFB-45A9-9D04-A2D9A91D191E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091D1B-500F-44E7-AFCC-BEDB2E12D1FF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92556" y="6039086"/>
            <a:ext cx="10680303" cy="1866548"/>
          </a:xfrm>
        </p:spPr>
        <p:txBody>
          <a:bodyPr anchor="t"/>
          <a:lstStyle>
            <a:lvl1pPr algn="l">
              <a:defRPr sz="55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992556" y="3983276"/>
            <a:ext cx="10680303" cy="2055810"/>
          </a:xfrm>
        </p:spPr>
        <p:txBody>
          <a:bodyPr anchor="b"/>
          <a:lstStyle>
            <a:lvl1pPr marL="0" indent="0">
              <a:buNone/>
              <a:defRPr sz="2700"/>
            </a:lvl1pPr>
            <a:lvl2pPr marL="627369" indent="0">
              <a:buNone/>
              <a:defRPr sz="2500"/>
            </a:lvl2pPr>
            <a:lvl3pPr marL="1254736" indent="0">
              <a:buNone/>
              <a:defRPr sz="2300"/>
            </a:lvl3pPr>
            <a:lvl4pPr marL="1882106" indent="0">
              <a:buNone/>
              <a:defRPr sz="2000"/>
            </a:lvl4pPr>
            <a:lvl5pPr marL="2509474" indent="0">
              <a:buNone/>
              <a:defRPr sz="2000"/>
            </a:lvl5pPr>
            <a:lvl6pPr marL="3136841" indent="0">
              <a:buNone/>
              <a:defRPr sz="2000"/>
            </a:lvl6pPr>
            <a:lvl7pPr marL="3764210" indent="0">
              <a:buNone/>
              <a:defRPr sz="2000"/>
            </a:lvl7pPr>
            <a:lvl8pPr marL="4391579" indent="0">
              <a:buNone/>
              <a:defRPr sz="2000"/>
            </a:lvl8pPr>
            <a:lvl9pPr marL="5018947" indent="0">
              <a:buNone/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1F8DFF-C701-4667-91C6-22893439341F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28255" y="2192867"/>
            <a:ext cx="5549569" cy="6202245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7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387243" y="2192867"/>
            <a:ext cx="5549569" cy="6202245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7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5875E5-2A3C-4B85-B775-7E2A8F21EAC6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8256" y="2103675"/>
            <a:ext cx="5551752" cy="876711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27369" indent="0">
              <a:buNone/>
              <a:defRPr sz="2700" b="1"/>
            </a:lvl2pPr>
            <a:lvl3pPr marL="1254736" indent="0">
              <a:buNone/>
              <a:defRPr sz="2500" b="1"/>
            </a:lvl3pPr>
            <a:lvl4pPr marL="1882106" indent="0">
              <a:buNone/>
              <a:defRPr sz="2300" b="1"/>
            </a:lvl4pPr>
            <a:lvl5pPr marL="2509474" indent="0">
              <a:buNone/>
              <a:defRPr sz="2300" b="1"/>
            </a:lvl5pPr>
            <a:lvl6pPr marL="3136841" indent="0">
              <a:buNone/>
              <a:defRPr sz="2300" b="1"/>
            </a:lvl6pPr>
            <a:lvl7pPr marL="3764210" indent="0">
              <a:buNone/>
              <a:defRPr sz="2300" b="1"/>
            </a:lvl7pPr>
            <a:lvl8pPr marL="4391579" indent="0">
              <a:buNone/>
              <a:defRPr sz="2300" b="1"/>
            </a:lvl8pPr>
            <a:lvl9pPr marL="5018947" indent="0">
              <a:buNone/>
              <a:defRPr sz="23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28256" y="2980386"/>
            <a:ext cx="5551752" cy="5414727"/>
          </a:xfrm>
        </p:spPr>
        <p:txBody>
          <a:bodyPr/>
          <a:lstStyle>
            <a:lvl1pPr>
              <a:defRPr sz="3400"/>
            </a:lvl1pPr>
            <a:lvl2pPr>
              <a:defRPr sz="2700"/>
            </a:lvl2pPr>
            <a:lvl3pPr>
              <a:defRPr sz="25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382879" y="2103675"/>
            <a:ext cx="5553933" cy="876711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27369" indent="0">
              <a:buNone/>
              <a:defRPr sz="2700" b="1"/>
            </a:lvl2pPr>
            <a:lvl3pPr marL="1254736" indent="0">
              <a:buNone/>
              <a:defRPr sz="2500" b="1"/>
            </a:lvl3pPr>
            <a:lvl4pPr marL="1882106" indent="0">
              <a:buNone/>
              <a:defRPr sz="2300" b="1"/>
            </a:lvl4pPr>
            <a:lvl5pPr marL="2509474" indent="0">
              <a:buNone/>
              <a:defRPr sz="2300" b="1"/>
            </a:lvl5pPr>
            <a:lvl6pPr marL="3136841" indent="0">
              <a:buNone/>
              <a:defRPr sz="2300" b="1"/>
            </a:lvl6pPr>
            <a:lvl7pPr marL="3764210" indent="0">
              <a:buNone/>
              <a:defRPr sz="2300" b="1"/>
            </a:lvl7pPr>
            <a:lvl8pPr marL="4391579" indent="0">
              <a:buNone/>
              <a:defRPr sz="2300" b="1"/>
            </a:lvl8pPr>
            <a:lvl9pPr marL="5018947" indent="0">
              <a:buNone/>
              <a:defRPr sz="23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382879" y="2980386"/>
            <a:ext cx="5553933" cy="5414727"/>
          </a:xfrm>
        </p:spPr>
        <p:txBody>
          <a:bodyPr/>
          <a:lstStyle>
            <a:lvl1pPr>
              <a:defRPr sz="3400"/>
            </a:lvl1pPr>
            <a:lvl2pPr>
              <a:defRPr sz="2700"/>
            </a:lvl2pPr>
            <a:lvl3pPr>
              <a:defRPr sz="25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84F21B-0171-4A71-9408-D0A4DCBC1118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8FAA15-661F-4549-88EF-92328E0234F6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CD1ACA-A384-4CD5-8B25-BDCFB728C2E1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254" y="374180"/>
            <a:ext cx="4133818" cy="1592439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912592" y="374181"/>
            <a:ext cx="7024218" cy="8020932"/>
          </a:xfrm>
        </p:spPr>
        <p:txBody>
          <a:bodyPr/>
          <a:lstStyle>
            <a:lvl1pPr>
              <a:defRPr sz="4300"/>
            </a:lvl1pPr>
            <a:lvl2pPr>
              <a:defRPr sz="3900"/>
            </a:lvl2pPr>
            <a:lvl3pPr>
              <a:defRPr sz="3400"/>
            </a:lvl3pPr>
            <a:lvl4pPr>
              <a:defRPr sz="2700"/>
            </a:lvl4pPr>
            <a:lvl5pPr>
              <a:defRPr sz="2700"/>
            </a:lvl5pPr>
            <a:lvl6pPr>
              <a:defRPr sz="2700"/>
            </a:lvl6pPr>
            <a:lvl7pPr>
              <a:defRPr sz="2700"/>
            </a:lvl7pPr>
            <a:lvl8pPr>
              <a:defRPr sz="2700"/>
            </a:lvl8pPr>
            <a:lvl9pPr>
              <a:defRPr sz="27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28254" y="1966622"/>
            <a:ext cx="4133818" cy="6428494"/>
          </a:xfrm>
        </p:spPr>
        <p:txBody>
          <a:bodyPr/>
          <a:lstStyle>
            <a:lvl1pPr marL="0" indent="0">
              <a:buNone/>
              <a:defRPr sz="2000"/>
            </a:lvl1pPr>
            <a:lvl2pPr marL="627369" indent="0">
              <a:buNone/>
              <a:defRPr sz="1600"/>
            </a:lvl2pPr>
            <a:lvl3pPr marL="1254736" indent="0">
              <a:buNone/>
              <a:defRPr sz="1400"/>
            </a:lvl3pPr>
            <a:lvl4pPr marL="1882106" indent="0">
              <a:buNone/>
              <a:defRPr sz="1300"/>
            </a:lvl4pPr>
            <a:lvl5pPr marL="2509474" indent="0">
              <a:buNone/>
              <a:defRPr sz="1300"/>
            </a:lvl5pPr>
            <a:lvl6pPr marL="3136841" indent="0">
              <a:buNone/>
              <a:defRPr sz="1300"/>
            </a:lvl6pPr>
            <a:lvl7pPr marL="3764210" indent="0">
              <a:buNone/>
              <a:defRPr sz="1300"/>
            </a:lvl7pPr>
            <a:lvl8pPr marL="4391579" indent="0">
              <a:buNone/>
              <a:defRPr sz="1300"/>
            </a:lvl8pPr>
            <a:lvl9pPr marL="5018947" indent="0">
              <a:buNone/>
              <a:defRPr sz="13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0B3241-8230-44D6-A3B6-32C52CBD49F7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462843" y="6578602"/>
            <a:ext cx="7539038" cy="776641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462843" y="839730"/>
            <a:ext cx="7539038" cy="5638800"/>
          </a:xfrm>
        </p:spPr>
        <p:txBody>
          <a:bodyPr/>
          <a:lstStyle>
            <a:lvl1pPr marL="0" indent="0">
              <a:buNone/>
              <a:defRPr sz="4300"/>
            </a:lvl1pPr>
            <a:lvl2pPr marL="627369" indent="0">
              <a:buNone/>
              <a:defRPr sz="3900"/>
            </a:lvl2pPr>
            <a:lvl3pPr marL="1254736" indent="0">
              <a:buNone/>
              <a:defRPr sz="3400"/>
            </a:lvl3pPr>
            <a:lvl4pPr marL="1882106" indent="0">
              <a:buNone/>
              <a:defRPr sz="2700"/>
            </a:lvl4pPr>
            <a:lvl5pPr marL="2509474" indent="0">
              <a:buNone/>
              <a:defRPr sz="2700"/>
            </a:lvl5pPr>
            <a:lvl6pPr marL="3136841" indent="0">
              <a:buNone/>
              <a:defRPr sz="2700"/>
            </a:lvl6pPr>
            <a:lvl7pPr marL="3764210" indent="0">
              <a:buNone/>
              <a:defRPr sz="2700"/>
            </a:lvl7pPr>
            <a:lvl8pPr marL="4391579" indent="0">
              <a:buNone/>
              <a:defRPr sz="2700"/>
            </a:lvl8pPr>
            <a:lvl9pPr marL="5018947" indent="0">
              <a:buNone/>
              <a:defRPr sz="27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2462843" y="7355244"/>
            <a:ext cx="7539038" cy="1102959"/>
          </a:xfrm>
        </p:spPr>
        <p:txBody>
          <a:bodyPr/>
          <a:lstStyle>
            <a:lvl1pPr marL="0" indent="0">
              <a:buNone/>
              <a:defRPr sz="2000"/>
            </a:lvl1pPr>
            <a:lvl2pPr marL="627369" indent="0">
              <a:buNone/>
              <a:defRPr sz="1600"/>
            </a:lvl2pPr>
            <a:lvl3pPr marL="1254736" indent="0">
              <a:buNone/>
              <a:defRPr sz="1400"/>
            </a:lvl3pPr>
            <a:lvl4pPr marL="1882106" indent="0">
              <a:buNone/>
              <a:defRPr sz="1300"/>
            </a:lvl4pPr>
            <a:lvl5pPr marL="2509474" indent="0">
              <a:buNone/>
              <a:defRPr sz="1300"/>
            </a:lvl5pPr>
            <a:lvl6pPr marL="3136841" indent="0">
              <a:buNone/>
              <a:defRPr sz="1300"/>
            </a:lvl6pPr>
            <a:lvl7pPr marL="3764210" indent="0">
              <a:buNone/>
              <a:defRPr sz="1300"/>
            </a:lvl7pPr>
            <a:lvl8pPr marL="4391579" indent="0">
              <a:buNone/>
              <a:defRPr sz="1300"/>
            </a:lvl8pPr>
            <a:lvl9pPr marL="5018947" indent="0">
              <a:buNone/>
              <a:defRPr sz="13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C4B433-87AB-464F-BB6E-05E2E18C4AAB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28255" y="376357"/>
            <a:ext cx="11308556" cy="15663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25473" tIns="62736" rIns="125473" bIns="6273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dirty="0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28255" y="2192867"/>
            <a:ext cx="11308556" cy="62022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25473" tIns="62736" rIns="125473" bIns="6273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28254" y="8558272"/>
            <a:ext cx="2931849" cy="6526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25473" tIns="62736" rIns="125473" bIns="62736" numCol="1" anchor="t" anchorCtr="0" compatLnSpc="1">
            <a:prstTxWarp prst="textNoShape">
              <a:avLst/>
            </a:prstTxWarp>
          </a:bodyPr>
          <a:lstStyle>
            <a:lvl1pPr>
              <a:defRPr sz="2000"/>
            </a:lvl1pPr>
          </a:lstStyle>
          <a:p>
            <a:endParaRPr 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93065" y="8558272"/>
            <a:ext cx="3978936" cy="6526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25473" tIns="62736" rIns="125473" bIns="62736" numCol="1" anchor="t" anchorCtr="0" compatLnSpc="1">
            <a:prstTxWarp prst="textNoShape">
              <a:avLst/>
            </a:prstTxWarp>
          </a:bodyPr>
          <a:lstStyle>
            <a:lvl1pPr algn="ctr">
              <a:defRPr sz="2000"/>
            </a:lvl1pPr>
          </a:lstStyle>
          <a:p>
            <a:endParaRPr 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004961" y="8558272"/>
            <a:ext cx="2931849" cy="6526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25473" tIns="62736" rIns="125473" bIns="62736" numCol="1" anchor="t" anchorCtr="0" compatLnSpc="1">
            <a:prstTxWarp prst="textNoShape">
              <a:avLst/>
            </a:prstTxWarp>
          </a:bodyPr>
          <a:lstStyle>
            <a:lvl1pPr algn="r">
              <a:defRPr sz="2000"/>
            </a:lvl1pPr>
          </a:lstStyle>
          <a:p>
            <a:fld id="{3C2EBFB1-D658-4B0B-9448-9E15E36CA459}" type="slidenum">
              <a:rPr lang="cs-CZ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6100">
          <a:solidFill>
            <a:srgbClr val="0070C0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61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61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61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6100">
          <a:solidFill>
            <a:schemeClr val="tx2"/>
          </a:solidFill>
          <a:latin typeface="Arial" charset="0"/>
        </a:defRPr>
      </a:lvl5pPr>
      <a:lvl6pPr marL="627369" algn="ctr" rtl="0" fontAlgn="base">
        <a:spcBef>
          <a:spcPct val="0"/>
        </a:spcBef>
        <a:spcAft>
          <a:spcPct val="0"/>
        </a:spcAft>
        <a:defRPr sz="6100">
          <a:solidFill>
            <a:schemeClr val="tx2"/>
          </a:solidFill>
          <a:latin typeface="Arial" charset="0"/>
        </a:defRPr>
      </a:lvl6pPr>
      <a:lvl7pPr marL="1254736" algn="ctr" rtl="0" fontAlgn="base">
        <a:spcBef>
          <a:spcPct val="0"/>
        </a:spcBef>
        <a:spcAft>
          <a:spcPct val="0"/>
        </a:spcAft>
        <a:defRPr sz="6100">
          <a:solidFill>
            <a:schemeClr val="tx2"/>
          </a:solidFill>
          <a:latin typeface="Arial" charset="0"/>
        </a:defRPr>
      </a:lvl7pPr>
      <a:lvl8pPr marL="1882106" algn="ctr" rtl="0" fontAlgn="base">
        <a:spcBef>
          <a:spcPct val="0"/>
        </a:spcBef>
        <a:spcAft>
          <a:spcPct val="0"/>
        </a:spcAft>
        <a:defRPr sz="6100">
          <a:solidFill>
            <a:schemeClr val="tx2"/>
          </a:solidFill>
          <a:latin typeface="Arial" charset="0"/>
        </a:defRPr>
      </a:lvl8pPr>
      <a:lvl9pPr marL="2509474" algn="ctr" rtl="0" fontAlgn="base">
        <a:spcBef>
          <a:spcPct val="0"/>
        </a:spcBef>
        <a:spcAft>
          <a:spcPct val="0"/>
        </a:spcAft>
        <a:defRPr sz="6100">
          <a:solidFill>
            <a:schemeClr val="tx2"/>
          </a:solidFill>
          <a:latin typeface="Arial" charset="0"/>
        </a:defRPr>
      </a:lvl9pPr>
    </p:titleStyle>
    <p:bodyStyle>
      <a:lvl1pPr marL="470527" indent="-470527" algn="l" rtl="0" fontAlgn="base">
        <a:spcBef>
          <a:spcPct val="20000"/>
        </a:spcBef>
        <a:spcAft>
          <a:spcPct val="0"/>
        </a:spcAft>
        <a:buChar char="•"/>
        <a:defRPr sz="4300">
          <a:solidFill>
            <a:schemeClr val="tx1"/>
          </a:solidFill>
          <a:latin typeface="+mn-lt"/>
          <a:ea typeface="+mn-ea"/>
          <a:cs typeface="+mn-cs"/>
        </a:defRPr>
      </a:lvl1pPr>
      <a:lvl2pPr marL="1019473" indent="-392105" algn="l" rtl="0" fontAlgn="base">
        <a:spcBef>
          <a:spcPct val="20000"/>
        </a:spcBef>
        <a:spcAft>
          <a:spcPct val="0"/>
        </a:spcAft>
        <a:buChar char="–"/>
        <a:defRPr sz="3900">
          <a:solidFill>
            <a:schemeClr val="tx1"/>
          </a:solidFill>
          <a:latin typeface="+mn-lt"/>
        </a:defRPr>
      </a:lvl2pPr>
      <a:lvl3pPr marL="1568422" indent="-313684" algn="l" rtl="0" fontAlgn="base">
        <a:spcBef>
          <a:spcPct val="20000"/>
        </a:spcBef>
        <a:spcAft>
          <a:spcPct val="0"/>
        </a:spcAft>
        <a:buChar char="•"/>
        <a:defRPr sz="3400">
          <a:solidFill>
            <a:schemeClr val="tx1"/>
          </a:solidFill>
          <a:latin typeface="+mn-lt"/>
        </a:defRPr>
      </a:lvl3pPr>
      <a:lvl4pPr marL="2195788" indent="-313684" algn="l" rtl="0" fontAlgn="base">
        <a:spcBef>
          <a:spcPct val="20000"/>
        </a:spcBef>
        <a:spcAft>
          <a:spcPct val="0"/>
        </a:spcAft>
        <a:buChar char="–"/>
        <a:defRPr sz="2700">
          <a:solidFill>
            <a:schemeClr val="tx1"/>
          </a:solidFill>
          <a:latin typeface="+mn-lt"/>
        </a:defRPr>
      </a:lvl4pPr>
      <a:lvl5pPr marL="2823158" indent="-313684" algn="l" rtl="0" fontAlgn="base">
        <a:spcBef>
          <a:spcPct val="20000"/>
        </a:spcBef>
        <a:spcAft>
          <a:spcPct val="0"/>
        </a:spcAft>
        <a:buChar char="»"/>
        <a:defRPr sz="2700">
          <a:solidFill>
            <a:schemeClr val="tx1"/>
          </a:solidFill>
          <a:latin typeface="+mn-lt"/>
        </a:defRPr>
      </a:lvl5pPr>
      <a:lvl6pPr marL="3450526" indent="-313684" algn="l" rtl="0" fontAlgn="base">
        <a:spcBef>
          <a:spcPct val="20000"/>
        </a:spcBef>
        <a:spcAft>
          <a:spcPct val="0"/>
        </a:spcAft>
        <a:buChar char="»"/>
        <a:defRPr sz="2700">
          <a:solidFill>
            <a:schemeClr val="tx1"/>
          </a:solidFill>
          <a:latin typeface="+mn-lt"/>
        </a:defRPr>
      </a:lvl6pPr>
      <a:lvl7pPr marL="4077894" indent="-313684" algn="l" rtl="0" fontAlgn="base">
        <a:spcBef>
          <a:spcPct val="20000"/>
        </a:spcBef>
        <a:spcAft>
          <a:spcPct val="0"/>
        </a:spcAft>
        <a:buChar char="»"/>
        <a:defRPr sz="2700">
          <a:solidFill>
            <a:schemeClr val="tx1"/>
          </a:solidFill>
          <a:latin typeface="+mn-lt"/>
        </a:defRPr>
      </a:lvl7pPr>
      <a:lvl8pPr marL="4705263" indent="-313684" algn="l" rtl="0" fontAlgn="base">
        <a:spcBef>
          <a:spcPct val="20000"/>
        </a:spcBef>
        <a:spcAft>
          <a:spcPct val="0"/>
        </a:spcAft>
        <a:buChar char="»"/>
        <a:defRPr sz="2700">
          <a:solidFill>
            <a:schemeClr val="tx1"/>
          </a:solidFill>
          <a:latin typeface="+mn-lt"/>
        </a:defRPr>
      </a:lvl8pPr>
      <a:lvl9pPr marL="5332632" indent="-313684" algn="l" rtl="0" fontAlgn="base">
        <a:spcBef>
          <a:spcPct val="20000"/>
        </a:spcBef>
        <a:spcAft>
          <a:spcPct val="0"/>
        </a:spcAft>
        <a:buChar char="»"/>
        <a:defRPr sz="27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1254736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27369" algn="l" defTabSz="1254736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54736" algn="l" defTabSz="1254736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882106" algn="l" defTabSz="1254736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09474" algn="l" defTabSz="1254736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136841" algn="l" defTabSz="1254736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764210" algn="l" defTabSz="1254736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391579" algn="l" defTabSz="1254736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5018947" algn="l" defTabSz="1254736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cs-CZ"/>
              <a:t>Opakování ZZ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628255" y="376358"/>
            <a:ext cx="11308556" cy="1953565"/>
          </a:xfrm>
        </p:spPr>
        <p:txBody>
          <a:bodyPr/>
          <a:lstStyle/>
          <a:p>
            <a:r>
              <a:rPr lang="cs-CZ" sz="4900" dirty="0"/>
              <a:t>Jaký je obvyklý nástupní plat ve vašem oboru? Co víte o mzdě, rozdíl mezi hrubou a čistou mzdou?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43525" y="2329923"/>
            <a:ext cx="11675038" cy="6809198"/>
          </a:xfrm>
        </p:spPr>
        <p:txBody>
          <a:bodyPr/>
          <a:lstStyle/>
          <a:p>
            <a:r>
              <a:rPr lang="cs-CZ" dirty="0"/>
              <a:t>Podle druhu práce od 10 000 Kč, nejčastěji 12-15 tis. Kč</a:t>
            </a:r>
          </a:p>
          <a:p>
            <a:r>
              <a:rPr lang="cs-CZ" dirty="0"/>
              <a:t>Mzda – </a:t>
            </a:r>
            <a:r>
              <a:rPr lang="cs-CZ" b="1" dirty="0"/>
              <a:t>odměna za práci</a:t>
            </a:r>
          </a:p>
          <a:p>
            <a:r>
              <a:rPr lang="cs-CZ" dirty="0"/>
              <a:t>Časová, úkolová, podílová nebo kombinace</a:t>
            </a:r>
          </a:p>
          <a:p>
            <a:r>
              <a:rPr lang="cs-CZ" b="1" dirty="0"/>
              <a:t>Hrubá mzda</a:t>
            </a:r>
            <a:r>
              <a:rPr lang="cs-CZ" dirty="0"/>
              <a:t> – to co dostávám od zaměstnavatele za práci</a:t>
            </a:r>
          </a:p>
          <a:p>
            <a:r>
              <a:rPr lang="cs-CZ" b="1" dirty="0"/>
              <a:t>Čistá mzda</a:t>
            </a:r>
            <a:r>
              <a:rPr lang="cs-CZ" dirty="0"/>
              <a:t> – od hrubé mzdy odečítáme srážky – </a:t>
            </a:r>
            <a:r>
              <a:rPr lang="cs-CZ" b="1" i="1" dirty="0"/>
              <a:t>zálohu na daň z příjmů, zdravotní pojištění, sociální zabezpečení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4900" dirty="0"/>
              <a:t>K čemu je určeno sociální a zdravotní pojištění? Kdo ho platí?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28255" y="2192866"/>
            <a:ext cx="11308556" cy="7205134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cs-CZ" sz="3900" b="1" dirty="0"/>
              <a:t>Sociální </a:t>
            </a:r>
          </a:p>
          <a:p>
            <a:pPr>
              <a:lnSpc>
                <a:spcPct val="80000"/>
              </a:lnSpc>
            </a:pPr>
            <a:r>
              <a:rPr lang="cs-CZ" sz="3900" dirty="0"/>
              <a:t>výplata </a:t>
            </a:r>
            <a:r>
              <a:rPr lang="cs-CZ" sz="3900" b="1" i="1" dirty="0"/>
              <a:t>důchodů</a:t>
            </a:r>
            <a:r>
              <a:rPr lang="cs-CZ" sz="3900" dirty="0"/>
              <a:t>, </a:t>
            </a:r>
            <a:r>
              <a:rPr lang="cs-CZ" sz="3900" b="1" i="1" dirty="0"/>
              <a:t>dávek v nemoci a dávek v nezaměstnanosti</a:t>
            </a:r>
          </a:p>
          <a:p>
            <a:pPr>
              <a:lnSpc>
                <a:spcPct val="80000"/>
              </a:lnSpc>
            </a:pPr>
            <a:r>
              <a:rPr lang="cs-CZ" sz="3900" dirty="0"/>
              <a:t>platí je </a:t>
            </a:r>
            <a:r>
              <a:rPr lang="cs-CZ" sz="3900" b="1" i="1" dirty="0"/>
              <a:t>zaměstnanci, zaměstnavatelé z vyplácených mezd, podnikatelé (OSVČ)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sz="3900" b="1" dirty="0"/>
              <a:t>Zdravotní</a:t>
            </a:r>
          </a:p>
          <a:p>
            <a:pPr>
              <a:lnSpc>
                <a:spcPct val="80000"/>
              </a:lnSpc>
            </a:pPr>
            <a:r>
              <a:rPr lang="cs-CZ" sz="3900" dirty="0"/>
              <a:t>úhrada </a:t>
            </a:r>
            <a:r>
              <a:rPr lang="cs-CZ" sz="3900" b="1" i="1" dirty="0"/>
              <a:t>zdravotní péče </a:t>
            </a:r>
            <a:r>
              <a:rPr lang="cs-CZ" sz="3900" dirty="0"/>
              <a:t>(lékaři, nemocnice)</a:t>
            </a:r>
          </a:p>
          <a:p>
            <a:pPr>
              <a:lnSpc>
                <a:spcPct val="80000"/>
              </a:lnSpc>
            </a:pPr>
            <a:r>
              <a:rPr lang="cs-CZ" sz="3900" dirty="0"/>
              <a:t>platí je </a:t>
            </a:r>
            <a:r>
              <a:rPr lang="cs-CZ" sz="3900" b="1" i="1" dirty="0"/>
              <a:t>zaměstnanci, zaměstnavatelé z vyplácených mezd, podnikatelé (OSVČ</a:t>
            </a:r>
            <a:r>
              <a:rPr lang="cs-CZ" sz="3900" dirty="0"/>
              <a:t>)</a:t>
            </a:r>
          </a:p>
          <a:p>
            <a:pPr>
              <a:lnSpc>
                <a:spcPct val="80000"/>
              </a:lnSpc>
            </a:pPr>
            <a:r>
              <a:rPr lang="cs-CZ" sz="3900" dirty="0"/>
              <a:t>za nepracující platí </a:t>
            </a:r>
            <a:r>
              <a:rPr lang="cs-CZ" sz="3900" b="1" i="1" dirty="0"/>
              <a:t>stát </a:t>
            </a:r>
            <a:r>
              <a:rPr lang="cs-CZ" sz="3900" dirty="0"/>
              <a:t>– děti, studenti, důchodci, nezaměstnaní na ÚP, rodiče na mateřské dovolené, osoby ve výkonu trestu, osoby zdravotně postižené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642469" y="159830"/>
            <a:ext cx="11308556" cy="1566334"/>
          </a:xfrm>
        </p:spPr>
        <p:txBody>
          <a:bodyPr/>
          <a:lstStyle/>
          <a:p>
            <a:r>
              <a:rPr lang="cs-CZ" sz="4900" dirty="0"/>
              <a:t>Co jsou zaměstnanecké výhody? Které byste upřednostňovali?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42469" y="1738674"/>
            <a:ext cx="11690136" cy="730214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sz="2900" dirty="0" err="1"/>
              <a:t>benefity</a:t>
            </a:r>
            <a:r>
              <a:rPr lang="cs-CZ" sz="2900" dirty="0"/>
              <a:t>, které zaměstnavatel poskytuje </a:t>
            </a:r>
            <a:r>
              <a:rPr lang="cs-CZ" sz="2900" b="1" i="1" dirty="0"/>
              <a:t>zaměstnanci mimo mzdu, nad rámec zákona</a:t>
            </a:r>
          </a:p>
          <a:p>
            <a:pPr>
              <a:lnSpc>
                <a:spcPct val="80000"/>
              </a:lnSpc>
            </a:pPr>
            <a:r>
              <a:rPr lang="cs-CZ" sz="2900" dirty="0"/>
              <a:t>mohou být </a:t>
            </a:r>
            <a:r>
              <a:rPr lang="cs-CZ" sz="2900" b="1" i="1" dirty="0"/>
              <a:t>peněžní</a:t>
            </a:r>
            <a:r>
              <a:rPr lang="cs-CZ" sz="2900" dirty="0"/>
              <a:t>, v </a:t>
            </a:r>
            <a:r>
              <a:rPr lang="cs-CZ" sz="2900" b="1" i="1" dirty="0"/>
              <a:t>hmotné formě </a:t>
            </a:r>
            <a:r>
              <a:rPr lang="cs-CZ" sz="2900" dirty="0"/>
              <a:t>či ve formě </a:t>
            </a:r>
            <a:r>
              <a:rPr lang="cs-CZ" sz="2900" b="1" i="1" dirty="0"/>
              <a:t>nadstandardní služby</a:t>
            </a:r>
            <a:r>
              <a:rPr lang="cs-CZ" sz="2900" dirty="0"/>
              <a:t>; mohou nabývat různých podob. </a:t>
            </a:r>
          </a:p>
          <a:p>
            <a:pPr>
              <a:lnSpc>
                <a:spcPct val="80000"/>
              </a:lnSpc>
              <a:buNone/>
            </a:pPr>
            <a:r>
              <a:rPr lang="cs-CZ" sz="2900" dirty="0" smtClean="0"/>
              <a:t>Např</a:t>
            </a:r>
            <a:r>
              <a:rPr lang="cs-CZ" sz="2900" dirty="0"/>
              <a:t>.:</a:t>
            </a:r>
          </a:p>
          <a:p>
            <a:pPr>
              <a:lnSpc>
                <a:spcPct val="80000"/>
              </a:lnSpc>
            </a:pPr>
            <a:r>
              <a:rPr lang="cs-CZ" sz="2900" dirty="0"/>
              <a:t>stravenky nebo závodní stravování</a:t>
            </a:r>
          </a:p>
          <a:p>
            <a:pPr>
              <a:lnSpc>
                <a:spcPct val="80000"/>
              </a:lnSpc>
            </a:pPr>
            <a:r>
              <a:rPr lang="cs-CZ" sz="2900" dirty="0"/>
              <a:t>dovolená </a:t>
            </a:r>
            <a:r>
              <a:rPr lang="cs-CZ" sz="2900" dirty="0" smtClean="0"/>
              <a:t>navíc</a:t>
            </a:r>
            <a:endParaRPr lang="cs-CZ" sz="2900" dirty="0"/>
          </a:p>
          <a:p>
            <a:pPr>
              <a:lnSpc>
                <a:spcPct val="80000"/>
              </a:lnSpc>
            </a:pPr>
            <a:r>
              <a:rPr lang="cs-CZ" sz="2900" dirty="0"/>
              <a:t>jazykové a odborné kurzy</a:t>
            </a:r>
          </a:p>
          <a:p>
            <a:pPr>
              <a:lnSpc>
                <a:spcPct val="80000"/>
              </a:lnSpc>
            </a:pPr>
            <a:r>
              <a:rPr lang="cs-CZ" sz="2900" dirty="0"/>
              <a:t>firemní vozidlo nebo příspěvky na dopravu</a:t>
            </a:r>
          </a:p>
          <a:p>
            <a:pPr>
              <a:lnSpc>
                <a:spcPct val="80000"/>
              </a:lnSpc>
            </a:pPr>
            <a:r>
              <a:rPr lang="cs-CZ" sz="2900" dirty="0"/>
              <a:t>firemní mobilní telefon, </a:t>
            </a:r>
            <a:r>
              <a:rPr lang="cs-CZ" sz="2900" dirty="0" smtClean="0"/>
              <a:t>s </a:t>
            </a:r>
            <a:r>
              <a:rPr lang="cs-CZ" sz="2900" dirty="0"/>
              <a:t>úhradou pracovních hovorů, notebook</a:t>
            </a:r>
          </a:p>
          <a:p>
            <a:pPr>
              <a:lnSpc>
                <a:spcPct val="80000"/>
              </a:lnSpc>
            </a:pPr>
            <a:r>
              <a:rPr lang="cs-CZ" sz="2900" dirty="0"/>
              <a:t>přechodné ubytování či příspěvek na bydlení</a:t>
            </a:r>
          </a:p>
          <a:p>
            <a:pPr>
              <a:lnSpc>
                <a:spcPct val="80000"/>
              </a:lnSpc>
            </a:pPr>
            <a:r>
              <a:rPr lang="cs-CZ" sz="2900" dirty="0"/>
              <a:t>penzijní připojištění či životní pojištění</a:t>
            </a:r>
          </a:p>
          <a:p>
            <a:pPr>
              <a:lnSpc>
                <a:spcPct val="80000"/>
              </a:lnSpc>
            </a:pPr>
            <a:r>
              <a:rPr lang="cs-CZ" sz="2900" dirty="0"/>
              <a:t>poskytování vybraných služeb </a:t>
            </a:r>
            <a:r>
              <a:rPr lang="cs-CZ" sz="2900" dirty="0" smtClean="0"/>
              <a:t>(zvýhodněné </a:t>
            </a:r>
            <a:r>
              <a:rPr lang="cs-CZ" sz="2900" dirty="0"/>
              <a:t>využívání služeb firmy)</a:t>
            </a:r>
          </a:p>
          <a:p>
            <a:pPr>
              <a:lnSpc>
                <a:spcPct val="80000"/>
              </a:lnSpc>
            </a:pPr>
            <a:r>
              <a:rPr lang="cs-CZ" sz="2900" dirty="0"/>
              <a:t>rekreace ve firemních zařízeních, příspěvky na </a:t>
            </a:r>
            <a:r>
              <a:rPr lang="cs-CZ" sz="2900" dirty="0" smtClean="0"/>
              <a:t>dovolené</a:t>
            </a:r>
            <a:endParaRPr lang="cs-CZ" sz="2900" dirty="0"/>
          </a:p>
          <a:p>
            <a:pPr>
              <a:lnSpc>
                <a:spcPct val="80000"/>
              </a:lnSpc>
            </a:pPr>
            <a:r>
              <a:rPr lang="cs-CZ" sz="2900" dirty="0" smtClean="0"/>
              <a:t>třináctý </a:t>
            </a:r>
            <a:r>
              <a:rPr lang="cs-CZ" sz="2900" dirty="0"/>
              <a:t>plat</a:t>
            </a:r>
          </a:p>
          <a:p>
            <a:pPr>
              <a:lnSpc>
                <a:spcPct val="80000"/>
              </a:lnSpc>
            </a:pPr>
            <a:r>
              <a:rPr lang="cs-CZ" sz="2900" dirty="0"/>
              <a:t>občerstvení/nápoje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5500" dirty="0"/>
              <a:t>Co ve vašem oboru znamená ekologické chování na pracovišti?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Např.</a:t>
            </a:r>
          </a:p>
          <a:p>
            <a:r>
              <a:rPr lang="cs-CZ" dirty="0" smtClean="0"/>
              <a:t>Třídění odpadu</a:t>
            </a:r>
          </a:p>
          <a:p>
            <a:r>
              <a:rPr lang="cs-CZ" dirty="0" smtClean="0"/>
              <a:t>Používání potřeb z recyklovaných materiálů (papír, desky …)</a:t>
            </a:r>
          </a:p>
          <a:p>
            <a:r>
              <a:rPr lang="cs-CZ" dirty="0" smtClean="0"/>
              <a:t>Nepřetápět, nadbytečně nesvítit, neplýtvat vodou apod.</a:t>
            </a:r>
          </a:p>
          <a:p>
            <a:r>
              <a:rPr lang="cs-CZ" dirty="0" smtClean="0"/>
              <a:t>Netisknout zbytečnosti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344667" y="376357"/>
            <a:ext cx="11875730" cy="2249429"/>
          </a:xfrm>
        </p:spPr>
        <p:txBody>
          <a:bodyPr/>
          <a:lstStyle/>
          <a:p>
            <a:r>
              <a:rPr lang="cs-CZ" sz="4900" dirty="0"/>
              <a:t>Jaká práva má zaměstnanec při pracovním úrazu? V jakých případech je nemůže uplatňovat?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41417" y="3082432"/>
            <a:ext cx="11308556" cy="5761032"/>
          </a:xfrm>
        </p:spPr>
        <p:txBody>
          <a:bodyPr/>
          <a:lstStyle/>
          <a:p>
            <a:r>
              <a:rPr lang="cs-CZ" sz="3900" dirty="0" smtClean="0"/>
              <a:t>Náhrada </a:t>
            </a:r>
            <a:r>
              <a:rPr lang="cs-CZ" sz="3900" b="1" i="1" dirty="0" smtClean="0"/>
              <a:t>ztráty na výdělku</a:t>
            </a:r>
          </a:p>
          <a:p>
            <a:r>
              <a:rPr lang="cs-CZ" sz="3900" dirty="0" smtClean="0"/>
              <a:t>Úhrada </a:t>
            </a:r>
            <a:r>
              <a:rPr lang="cs-CZ" sz="3900" b="1" i="1" dirty="0" smtClean="0"/>
              <a:t>nákladů spojených s léčením </a:t>
            </a:r>
            <a:r>
              <a:rPr lang="cs-CZ" sz="3900" dirty="0" smtClean="0"/>
              <a:t>(léky, dieta, cestovné do nemocnice, lázně, apod.)</a:t>
            </a:r>
          </a:p>
          <a:p>
            <a:r>
              <a:rPr lang="cs-CZ" sz="3900" dirty="0" smtClean="0"/>
              <a:t>Náhrada </a:t>
            </a:r>
            <a:r>
              <a:rPr lang="cs-CZ" sz="3900" b="1" i="1" dirty="0" smtClean="0"/>
              <a:t>bolestnéh</a:t>
            </a:r>
            <a:r>
              <a:rPr lang="cs-CZ" sz="3900" dirty="0" smtClean="0"/>
              <a:t>o a odškodnění za </a:t>
            </a:r>
            <a:r>
              <a:rPr lang="cs-CZ" sz="3900" b="1" i="1" dirty="0" smtClean="0"/>
              <a:t>ztrátu (snížení) společenského uplatnění</a:t>
            </a:r>
          </a:p>
          <a:p>
            <a:r>
              <a:rPr lang="cs-CZ" sz="3900" dirty="0" smtClean="0"/>
              <a:t>Pokud se prokáže, že </a:t>
            </a:r>
            <a:r>
              <a:rPr lang="cs-CZ" sz="3900" b="1" i="1" dirty="0" smtClean="0"/>
              <a:t>nejde o pracovní úraz</a:t>
            </a:r>
            <a:r>
              <a:rPr lang="cs-CZ" sz="3900" dirty="0" smtClean="0"/>
              <a:t>, tj. porušil předpisy, nedodržel pracovní postup apod.</a:t>
            </a:r>
            <a:endParaRPr lang="cs-CZ" sz="39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44572" y="258509"/>
            <a:ext cx="11873820" cy="1776198"/>
          </a:xfrm>
        </p:spPr>
        <p:txBody>
          <a:bodyPr/>
          <a:lstStyle/>
          <a:p>
            <a:r>
              <a:rPr lang="cs-CZ" sz="3900" b="1" dirty="0" smtClean="0"/>
              <a:t>Jaké bezpečnostní a hygienické předpisy musíte ve svém oboru dodržovat? Je jejich dodržování povinné pro zaměstnance i zaměstnavatele?</a:t>
            </a:r>
            <a:endParaRPr lang="cs-CZ" sz="3900" b="1" dirty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28255" y="2192867"/>
            <a:ext cx="11308556" cy="6847949"/>
          </a:xfrm>
        </p:spPr>
        <p:txBody>
          <a:bodyPr/>
          <a:lstStyle/>
          <a:p>
            <a:r>
              <a:rPr lang="cs-CZ" dirty="0" smtClean="0"/>
              <a:t>Zákoník práce</a:t>
            </a:r>
          </a:p>
          <a:p>
            <a:r>
              <a:rPr lang="cs-CZ" dirty="0" smtClean="0"/>
              <a:t>Zákony vztahující se k bezpečnosti práce a požární ochraně</a:t>
            </a:r>
          </a:p>
          <a:p>
            <a:r>
              <a:rPr lang="cs-CZ" dirty="0" smtClean="0"/>
              <a:t>Vnitropodnikové předpisy</a:t>
            </a:r>
          </a:p>
          <a:p>
            <a:r>
              <a:rPr lang="cs-CZ" dirty="0" smtClean="0"/>
              <a:t>Předpisy k zákonu o potravinách, vyhláška o stanovení kritických bodů HACCP, vyhláška o osobní hygieně</a:t>
            </a:r>
          </a:p>
          <a:p>
            <a:r>
              <a:rPr lang="cs-CZ" dirty="0" smtClean="0"/>
              <a:t>Ano</a:t>
            </a:r>
          </a:p>
          <a:p>
            <a:r>
              <a:rPr lang="cs-CZ" dirty="0" smtClean="0"/>
              <a:t>Uveďte příklad, co musíte dodržovat</a:t>
            </a:r>
            <a:endParaRPr lang="cs-C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44572" y="159830"/>
            <a:ext cx="11873820" cy="2072229"/>
          </a:xfrm>
        </p:spPr>
        <p:txBody>
          <a:bodyPr/>
          <a:lstStyle/>
          <a:p>
            <a:r>
              <a:rPr lang="cs-CZ" sz="4900" dirty="0" smtClean="0"/>
              <a:t>K čemu slouží pojištění majetku a osob? Jaká práva a povinnosti vyplývají </a:t>
            </a:r>
            <a:br>
              <a:rPr lang="cs-CZ" sz="4900" dirty="0" smtClean="0"/>
            </a:br>
            <a:r>
              <a:rPr lang="cs-CZ" sz="4900" dirty="0" smtClean="0"/>
              <a:t>z pojistné smlouvy?</a:t>
            </a:r>
            <a:endParaRPr lang="cs-CZ" sz="49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 </a:t>
            </a:r>
            <a:r>
              <a:rPr lang="cs-CZ" b="1" i="1" dirty="0" smtClean="0"/>
              <a:t>zajištění rizik</a:t>
            </a:r>
            <a:r>
              <a:rPr lang="cs-CZ" dirty="0" smtClean="0"/>
              <a:t>, která mohou nastat (poškození majetku živelní pohromou, krádež, požár, havárie, u osob úraz, nemoc, odpovědnost)</a:t>
            </a:r>
          </a:p>
          <a:p>
            <a:r>
              <a:rPr lang="cs-CZ" dirty="0" smtClean="0"/>
              <a:t>Právo </a:t>
            </a:r>
            <a:r>
              <a:rPr lang="cs-CZ" b="1" i="1" dirty="0" smtClean="0"/>
              <a:t>na plnění ze smlouvy </a:t>
            </a:r>
            <a:r>
              <a:rPr lang="cs-CZ" dirty="0" smtClean="0"/>
              <a:t>v případě, že nastane pojistná událost (vznikne škoda)</a:t>
            </a:r>
          </a:p>
          <a:p>
            <a:r>
              <a:rPr lang="cs-CZ" dirty="0" smtClean="0"/>
              <a:t>Povinnost </a:t>
            </a:r>
            <a:r>
              <a:rPr lang="cs-CZ" b="1" i="1" dirty="0" smtClean="0"/>
              <a:t>hradit pojistné</a:t>
            </a:r>
            <a:r>
              <a:rPr lang="cs-CZ" dirty="0" smtClean="0"/>
              <a:t>, </a:t>
            </a:r>
            <a:r>
              <a:rPr lang="cs-CZ" b="1" i="1" dirty="0" smtClean="0"/>
              <a:t>oznamovat</a:t>
            </a:r>
            <a:r>
              <a:rPr lang="cs-CZ" dirty="0" smtClean="0"/>
              <a:t> důležité změny</a:t>
            </a:r>
            <a:endParaRPr lang="cs-CZ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255" y="0"/>
            <a:ext cx="11308556" cy="1942690"/>
          </a:xfrm>
        </p:spPr>
        <p:txBody>
          <a:bodyPr/>
          <a:lstStyle/>
          <a:p>
            <a:r>
              <a:rPr lang="cs-CZ" sz="3900" b="1" dirty="0" smtClean="0"/>
              <a:t>Jaké podmínky a jaká rizika musíte zvážit při získávání úvěru? K čemu využijete hypoteční úvěr? Co znamená zástava, exekuce?</a:t>
            </a:r>
            <a:endParaRPr lang="cs-CZ" sz="39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4100" dirty="0" smtClean="0"/>
              <a:t>Úrok, RPSN, výše splátek, délka splácení, moje schopnost splácet, důvěryhodnost poskytovatele úvěru, na co chci půjčit</a:t>
            </a:r>
          </a:p>
          <a:p>
            <a:r>
              <a:rPr lang="cs-CZ" sz="4100" b="1" i="1" dirty="0" smtClean="0"/>
              <a:t>Hypoteční úvěr</a:t>
            </a:r>
            <a:r>
              <a:rPr lang="cs-CZ" sz="4100" dirty="0" smtClean="0"/>
              <a:t> – na koupi domu, bytu, na stavbu domu, na rekonstrukci</a:t>
            </a:r>
          </a:p>
          <a:p>
            <a:r>
              <a:rPr lang="cs-CZ" sz="4100" b="1" i="1" dirty="0" smtClean="0"/>
              <a:t>Zástava</a:t>
            </a:r>
            <a:r>
              <a:rPr lang="cs-CZ" sz="4100" dirty="0" smtClean="0"/>
              <a:t> – to čím ručím za úvěr pro případ, že bych nemohl splácet</a:t>
            </a:r>
          </a:p>
          <a:p>
            <a:r>
              <a:rPr lang="cs-CZ" sz="4100" b="1" i="1" dirty="0" smtClean="0"/>
              <a:t>Exekuce</a:t>
            </a:r>
            <a:r>
              <a:rPr lang="cs-CZ" sz="4100" dirty="0" smtClean="0"/>
              <a:t> – vykonávací řízení, </a:t>
            </a:r>
            <a:r>
              <a:rPr lang="cs-CZ" sz="4100" dirty="0"/>
              <a:t>vynucené splacení </a:t>
            </a:r>
            <a:r>
              <a:rPr lang="cs-CZ" sz="4100" dirty="0" smtClean="0"/>
              <a:t>závazku (obstavení účtu, zabaven majetku, dražba) </a:t>
            </a:r>
            <a:endParaRPr lang="cs-CZ" sz="41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253" y="1"/>
            <a:ext cx="11591187" cy="2330736"/>
          </a:xfrm>
        </p:spPr>
        <p:txBody>
          <a:bodyPr/>
          <a:lstStyle/>
          <a:p>
            <a:r>
              <a:rPr lang="cs-CZ" sz="4900" dirty="0" smtClean="0"/>
              <a:t>Co jsou náklady a výnosy firmy? Jak můžeme ovlivnit hospodářský výsledek? Uveď příklad z oboru.</a:t>
            </a:r>
            <a:endParaRPr lang="cs-CZ" sz="49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8253" y="2192868"/>
            <a:ext cx="11591187" cy="6749272"/>
          </a:xfrm>
        </p:spPr>
        <p:txBody>
          <a:bodyPr/>
          <a:lstStyle/>
          <a:p>
            <a:pPr>
              <a:buNone/>
            </a:pPr>
            <a:r>
              <a:rPr lang="cs-CZ" b="1" i="1" dirty="0" smtClean="0"/>
              <a:t>Náklady firmy: </a:t>
            </a:r>
            <a:r>
              <a:rPr lang="cs-CZ" dirty="0" smtClean="0"/>
              <a:t>spotřeba materiálu, energie, mzdy, nákup zboží, úroky z úvěru, nájem, opravy a údržba, kancelářské potřeby …</a:t>
            </a:r>
          </a:p>
          <a:p>
            <a:pPr>
              <a:buNone/>
            </a:pPr>
            <a:r>
              <a:rPr lang="cs-CZ" b="1" i="1" dirty="0" smtClean="0"/>
              <a:t>Výnosy firmy: </a:t>
            </a:r>
            <a:r>
              <a:rPr lang="cs-CZ" dirty="0" smtClean="0"/>
              <a:t>tržby za prodej zboží, výrobků, služeb, příjmy za prodej majetku používaného k podnikání, výnosové úroky</a:t>
            </a:r>
          </a:p>
          <a:p>
            <a:pPr>
              <a:buNone/>
            </a:pPr>
            <a:r>
              <a:rPr lang="cs-CZ" b="1" dirty="0" smtClean="0"/>
              <a:t>HV= V-N </a:t>
            </a:r>
            <a:r>
              <a:rPr lang="cs-CZ" dirty="0" smtClean="0"/>
              <a:t>, zvýšení zisku pomocí </a:t>
            </a:r>
            <a:r>
              <a:rPr lang="cs-CZ" b="1" i="1" dirty="0" smtClean="0"/>
              <a:t>zvýšení cen</a:t>
            </a:r>
            <a:r>
              <a:rPr lang="cs-CZ" dirty="0" smtClean="0"/>
              <a:t>, </a:t>
            </a:r>
            <a:r>
              <a:rPr lang="cs-CZ" b="1" i="1" dirty="0" smtClean="0"/>
              <a:t>zvýšení množství </a:t>
            </a:r>
            <a:r>
              <a:rPr lang="cs-CZ" dirty="0" smtClean="0"/>
              <a:t>prodaných výrobků či služeb nebo </a:t>
            </a:r>
            <a:r>
              <a:rPr lang="cs-CZ" b="1" i="1" dirty="0" smtClean="0"/>
              <a:t>snížením nákladů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" y="258507"/>
            <a:ext cx="12565063" cy="1874875"/>
          </a:xfrm>
        </p:spPr>
        <p:txBody>
          <a:bodyPr/>
          <a:lstStyle/>
          <a:p>
            <a:r>
              <a:rPr lang="cs-CZ" sz="4900" dirty="0" smtClean="0"/>
              <a:t>Jaké jsou nejdůležitější výdaje domácnosti? Jak sestavíte rodinný rozpočet?</a:t>
            </a:r>
            <a:endParaRPr lang="cs-CZ" sz="49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8255" y="2192868"/>
            <a:ext cx="11308556" cy="6749272"/>
          </a:xfrm>
        </p:spPr>
        <p:txBody>
          <a:bodyPr/>
          <a:lstStyle/>
          <a:p>
            <a:r>
              <a:rPr lang="cs-CZ" sz="3900" dirty="0" smtClean="0"/>
              <a:t>Sepsat </a:t>
            </a:r>
            <a:r>
              <a:rPr lang="cs-CZ" sz="3900" b="1" i="1" dirty="0" smtClean="0"/>
              <a:t>všechny výdaje</a:t>
            </a:r>
            <a:r>
              <a:rPr lang="cs-CZ" sz="3900" dirty="0" smtClean="0"/>
              <a:t> domácnosti za měsíc, </a:t>
            </a:r>
            <a:r>
              <a:rPr lang="cs-CZ" sz="3900" b="1" i="1" dirty="0" smtClean="0"/>
              <a:t>všechny stálé příjmy </a:t>
            </a:r>
            <a:r>
              <a:rPr lang="cs-CZ" sz="3900" dirty="0" smtClean="0"/>
              <a:t>domácnosti za měsíc  </a:t>
            </a:r>
            <a:br>
              <a:rPr lang="cs-CZ" sz="3900" dirty="0" smtClean="0"/>
            </a:br>
            <a:r>
              <a:rPr lang="cs-CZ" sz="3900" dirty="0" smtClean="0"/>
              <a:t>a porovnáváme je</a:t>
            </a:r>
          </a:p>
          <a:p>
            <a:r>
              <a:rPr lang="cs-CZ" sz="3900" dirty="0" smtClean="0"/>
              <a:t>Příjmy mají být větší než výdaje (</a:t>
            </a:r>
            <a:r>
              <a:rPr lang="cs-CZ" sz="3900" b="1" i="1" dirty="0" smtClean="0"/>
              <a:t>finanční rezerva)</a:t>
            </a:r>
          </a:p>
          <a:p>
            <a:r>
              <a:rPr lang="cs-CZ" sz="3900" dirty="0" smtClean="0"/>
              <a:t>Nejdůležitější výdaje domácnosti: pravidelné, jednorázové, </a:t>
            </a:r>
            <a:r>
              <a:rPr lang="cs-CZ" sz="3900" b="1" i="1" dirty="0" smtClean="0"/>
              <a:t>povinné</a:t>
            </a:r>
            <a:r>
              <a:rPr lang="cs-CZ" sz="3900" dirty="0" smtClean="0"/>
              <a:t> (nájemné, daně, školné, splátky dluhů), </a:t>
            </a:r>
            <a:r>
              <a:rPr lang="cs-CZ" sz="3900" b="1" i="1" dirty="0" smtClean="0"/>
              <a:t>nutné</a:t>
            </a:r>
            <a:r>
              <a:rPr lang="cs-CZ" sz="3900" dirty="0" smtClean="0"/>
              <a:t> (jídlo, elektřina, voda, plyn, oblečení, doprava), </a:t>
            </a:r>
            <a:r>
              <a:rPr lang="cs-CZ" sz="3900" b="1" i="1" dirty="0" smtClean="0"/>
              <a:t>zbytné</a:t>
            </a:r>
            <a:r>
              <a:rPr lang="cs-CZ" sz="3900" dirty="0" smtClean="0"/>
              <a:t> (dovolená, drahý mobil, televize, kouření, zábava)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4900" dirty="0"/>
              <a:t>Proč se odvádí daně?Jaké daně platí občan, podnikatel (OSVČ), firma?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41417" y="2588802"/>
            <a:ext cx="11308556" cy="6550692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cs-CZ" sz="3900" dirty="0"/>
              <a:t>Daně se odvádí do státního rozpočtu, jsou příjmem státu, platí se z nich různé státní výdaje na sociální dávky, stavby silnic, dálnic, chod úřadů …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cs-CZ" sz="3900" b="1" dirty="0"/>
              <a:t>Občan:</a:t>
            </a:r>
            <a:r>
              <a:rPr lang="cs-CZ" sz="3900" dirty="0"/>
              <a:t> daň z nemovitostí, z příjmů, z převodu nemovitosti při prodeji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cs-CZ" sz="3900" b="1" dirty="0"/>
              <a:t>Podnikatel:</a:t>
            </a:r>
            <a:r>
              <a:rPr lang="cs-CZ" sz="3900" dirty="0"/>
              <a:t> daň z příjmů, daň silniční, DPH, daň z nemovitostí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cs-CZ" sz="3900" b="1" dirty="0"/>
              <a:t>Firma:</a:t>
            </a:r>
            <a:r>
              <a:rPr lang="cs-CZ" sz="3900" dirty="0"/>
              <a:t> daň z příjmů právnických osob, DPH, daň silniční, spotřební daň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" y="1"/>
            <a:ext cx="12565063" cy="2034704"/>
          </a:xfrm>
        </p:spPr>
        <p:txBody>
          <a:bodyPr/>
          <a:lstStyle/>
          <a:p>
            <a:r>
              <a:rPr lang="cs-CZ" sz="4900" dirty="0" smtClean="0"/>
              <a:t>Jaké znáte bankovní služby? Vysvětli bezhotovostní platbu a platbu v hotovosti. </a:t>
            </a:r>
            <a:br>
              <a:rPr lang="cs-CZ" sz="4900" dirty="0" smtClean="0"/>
            </a:br>
            <a:r>
              <a:rPr lang="cs-CZ" sz="4900" dirty="0" smtClean="0"/>
              <a:t>K čemu slouží bankovní účet?</a:t>
            </a:r>
            <a:endParaRPr lang="cs-CZ" sz="49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8255" y="2192866"/>
            <a:ext cx="11308556" cy="6946627"/>
          </a:xfrm>
        </p:spPr>
        <p:txBody>
          <a:bodyPr>
            <a:normAutofit fontScale="92500" lnSpcReduction="20000"/>
          </a:bodyPr>
          <a:lstStyle/>
          <a:p>
            <a:r>
              <a:rPr lang="cs-CZ" b="1" i="1" dirty="0" smtClean="0"/>
              <a:t>Bankovní služby </a:t>
            </a:r>
            <a:r>
              <a:rPr lang="cs-CZ" dirty="0" smtClean="0"/>
              <a:t>– zprostředkování platebního styku (běžné účty,platební karty), zhodnocení vkladů (spořící a vkladové účty, investiční produkty), poskytování úvěrů, směnárenská činnost</a:t>
            </a:r>
          </a:p>
          <a:p>
            <a:r>
              <a:rPr lang="cs-CZ" b="1" i="1" dirty="0" smtClean="0"/>
              <a:t>Hotovostní platba </a:t>
            </a:r>
            <a:r>
              <a:rPr lang="cs-CZ" dirty="0" smtClean="0"/>
              <a:t>– mincemi a bankovkami</a:t>
            </a:r>
          </a:p>
          <a:p>
            <a:r>
              <a:rPr lang="cs-CZ" b="1" i="1" dirty="0" smtClean="0"/>
              <a:t>Bezhotovostní platba</a:t>
            </a:r>
            <a:r>
              <a:rPr lang="cs-CZ" dirty="0" smtClean="0"/>
              <a:t> – převodem z účtu, platební kartou, složenkou</a:t>
            </a:r>
          </a:p>
          <a:p>
            <a:r>
              <a:rPr lang="cs-CZ" b="1" i="1" dirty="0" smtClean="0"/>
              <a:t>Bankovní účet </a:t>
            </a:r>
            <a:r>
              <a:rPr lang="cs-CZ" dirty="0" smtClean="0"/>
              <a:t>– běžný účet obvykle používáme k zabezpečení platebního styku, spořící a vkladové účty používáme ke zhodnocení uložených peněz</a:t>
            </a:r>
            <a:endParaRPr lang="cs-CZ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" y="357187"/>
            <a:ext cx="12318391" cy="1658348"/>
          </a:xfrm>
        </p:spPr>
        <p:txBody>
          <a:bodyPr/>
          <a:lstStyle/>
          <a:p>
            <a:r>
              <a:rPr lang="cs-CZ" sz="4100" dirty="0" smtClean="0"/>
              <a:t>Kdy a na co je vhodné žádat úvěr? Na co použijete spotřebitelský úvěr? Kdo poskytuje úvěry?</a:t>
            </a:r>
            <a:endParaRPr lang="cs-CZ" sz="41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3519" y="2192866"/>
            <a:ext cx="11675923" cy="6946627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Pořizovaná věc by měla mít delší životnost než úvěr, měli bychom být schopni úvěr splácet (splátky by měly být méně než 1/3 příjmů)</a:t>
            </a:r>
          </a:p>
          <a:p>
            <a:r>
              <a:rPr lang="cs-CZ" b="1" i="1" dirty="0" smtClean="0"/>
              <a:t>Spotřebitelský úvěr </a:t>
            </a:r>
            <a:r>
              <a:rPr lang="cs-CZ" dirty="0" smtClean="0"/>
              <a:t>– účelový, neúčelový, nákup spotřebních věcí – auto, televize, pračka, …</a:t>
            </a:r>
          </a:p>
          <a:p>
            <a:r>
              <a:rPr lang="cs-CZ" b="1" i="1" dirty="0" smtClean="0"/>
              <a:t>Instituce poskytující úvěry </a:t>
            </a:r>
            <a:r>
              <a:rPr lang="cs-CZ" dirty="0" smtClean="0"/>
              <a:t>– banky, hypoteční banky, stavební spořitelny, leasingové společnosti, nebankovní poskytovatelé úvěrů</a:t>
            </a:r>
            <a:endParaRPr lang="cs-CZ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46675" y="2"/>
            <a:ext cx="12318391" cy="2133381"/>
          </a:xfrm>
        </p:spPr>
        <p:txBody>
          <a:bodyPr/>
          <a:lstStyle/>
          <a:p>
            <a:r>
              <a:rPr lang="cs-CZ" sz="4900" dirty="0" smtClean="0"/>
              <a:t>Jaké povinnosti má zaměstnanec vůči zaměstnavateli?  A jaké má zaměstnavatel vůči zaměstnancům?</a:t>
            </a:r>
            <a:endParaRPr lang="cs-CZ" sz="49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8255" y="2192866"/>
            <a:ext cx="11308556" cy="6946627"/>
          </a:xfrm>
        </p:spPr>
        <p:txBody>
          <a:bodyPr>
            <a:normAutofit lnSpcReduction="10000"/>
          </a:bodyPr>
          <a:lstStyle/>
          <a:p>
            <a:r>
              <a:rPr lang="cs-CZ" b="1" i="1" dirty="0" smtClean="0"/>
              <a:t>Zaměstnanec</a:t>
            </a:r>
            <a:r>
              <a:rPr lang="cs-CZ" dirty="0" smtClean="0"/>
              <a:t> – povinnost vykonávat práci </a:t>
            </a:r>
            <a:r>
              <a:rPr lang="cs-CZ" u="sng" dirty="0" smtClean="0"/>
              <a:t>osobně</a:t>
            </a:r>
            <a:r>
              <a:rPr lang="cs-CZ" dirty="0" smtClean="0"/>
              <a:t> ve stanovené době, dodržovat </a:t>
            </a:r>
            <a:r>
              <a:rPr lang="cs-CZ" u="sng" dirty="0" smtClean="0"/>
              <a:t>pracovní kázeň</a:t>
            </a:r>
            <a:r>
              <a:rPr lang="cs-CZ" dirty="0" smtClean="0"/>
              <a:t>, pracovat svědomitě, </a:t>
            </a:r>
            <a:r>
              <a:rPr lang="cs-CZ" u="sng" dirty="0" smtClean="0"/>
              <a:t>plnit pokyny</a:t>
            </a:r>
            <a:r>
              <a:rPr lang="cs-CZ" dirty="0" smtClean="0"/>
              <a:t> nadřízeného, využívat pracovní dobu, </a:t>
            </a:r>
            <a:r>
              <a:rPr lang="cs-CZ" u="sng" dirty="0" smtClean="0"/>
              <a:t>dodržovat předpisy</a:t>
            </a:r>
            <a:r>
              <a:rPr lang="cs-CZ" dirty="0" smtClean="0"/>
              <a:t>, řádně hospodařit se svěřenými prostředky, podstoupit lékařskou prohlídku</a:t>
            </a:r>
          </a:p>
          <a:p>
            <a:r>
              <a:rPr lang="cs-CZ" b="1" i="1" dirty="0" smtClean="0"/>
              <a:t>Zaměstnavatel</a:t>
            </a:r>
            <a:r>
              <a:rPr lang="cs-CZ" dirty="0" smtClean="0"/>
              <a:t> – </a:t>
            </a:r>
            <a:r>
              <a:rPr lang="cs-CZ" u="sng" dirty="0" smtClean="0"/>
              <a:t>přidělovat</a:t>
            </a:r>
            <a:r>
              <a:rPr lang="cs-CZ" dirty="0" smtClean="0"/>
              <a:t> zaměstnanci </a:t>
            </a:r>
            <a:r>
              <a:rPr lang="cs-CZ" u="sng" dirty="0" smtClean="0"/>
              <a:t>práci, platit</a:t>
            </a:r>
            <a:r>
              <a:rPr lang="cs-CZ" dirty="0" smtClean="0"/>
              <a:t> za ni </a:t>
            </a:r>
            <a:r>
              <a:rPr lang="cs-CZ" u="sng" dirty="0" smtClean="0"/>
              <a:t>mzdu</a:t>
            </a:r>
            <a:r>
              <a:rPr lang="cs-CZ" dirty="0" smtClean="0"/>
              <a:t>, vytvářet podmínky pro plnění úkolů, </a:t>
            </a:r>
            <a:r>
              <a:rPr lang="cs-CZ" u="sng" dirty="0" smtClean="0"/>
              <a:t>seznámit ho s předpisy </a:t>
            </a:r>
            <a:r>
              <a:rPr lang="cs-CZ" dirty="0" smtClean="0"/>
              <a:t>(bezpečnost, pracovní řád), </a:t>
            </a:r>
            <a:endParaRPr lang="cs-CZ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" y="159829"/>
            <a:ext cx="12565063" cy="1973553"/>
          </a:xfrm>
        </p:spPr>
        <p:txBody>
          <a:bodyPr/>
          <a:lstStyle/>
          <a:p>
            <a:r>
              <a:rPr lang="cs-CZ" sz="4700" dirty="0" smtClean="0"/>
              <a:t>Jak může firma zlepšovat ekonomické výsledky? Co přispívá ke zvýšení produktivity práce? Jak můžete šetřit na svém pracovišti?</a:t>
            </a:r>
            <a:endParaRPr lang="cs-CZ" sz="47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8255" y="2192868"/>
            <a:ext cx="11308556" cy="7045305"/>
          </a:xfrm>
        </p:spPr>
        <p:txBody>
          <a:bodyPr>
            <a:normAutofit/>
          </a:bodyPr>
          <a:lstStyle/>
          <a:p>
            <a:r>
              <a:rPr lang="cs-CZ" dirty="0" smtClean="0"/>
              <a:t>Úspory nákladů, zvýšení prodeje, zvýšení produktivity</a:t>
            </a:r>
          </a:p>
          <a:p>
            <a:r>
              <a:rPr lang="cs-CZ" dirty="0" smtClean="0"/>
              <a:t>Produktivita práce – kolik vyrobíme za časovou jednotku (např. za hodinu)</a:t>
            </a:r>
          </a:p>
          <a:p>
            <a:r>
              <a:rPr lang="cs-CZ" dirty="0" smtClean="0"/>
              <a:t>Zvýšení produktivity práce – využívání p</a:t>
            </a:r>
            <a:r>
              <a:rPr lang="cs-CZ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řírodních </a:t>
            </a:r>
            <a:r>
              <a:rPr lang="cs-CZ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 </a:t>
            </a:r>
            <a:r>
              <a:rPr lang="cs-CZ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klimatických podmínek, lepší technologie, zvyšování kvalifikace </a:t>
            </a:r>
            <a:r>
              <a:rPr lang="cs-CZ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pracovníků</a:t>
            </a:r>
            <a:r>
              <a:rPr lang="cs-CZ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motivace</a:t>
            </a:r>
            <a:r>
              <a:rPr lang="cs-CZ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pracovníků</a:t>
            </a:r>
            <a:r>
              <a:rPr lang="cs-CZ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lepší organizace řízení</a:t>
            </a:r>
            <a:endParaRPr lang="cs-CZ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cs-CZ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" y="258510"/>
            <a:ext cx="12813131" cy="1763688"/>
          </a:xfrm>
        </p:spPr>
        <p:txBody>
          <a:bodyPr/>
          <a:lstStyle/>
          <a:p>
            <a:r>
              <a:rPr lang="cs-CZ" sz="4300" dirty="0" smtClean="0"/>
              <a:t>Jak chápete ochranu spotřebitele? Reklamovali jste někdy zboží/službu? Na co se může vztahovat reklamace ve vašem oboru a jak byste ji řešili?</a:t>
            </a:r>
            <a:endParaRPr lang="cs-CZ" sz="43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8255" y="2192867"/>
            <a:ext cx="11308556" cy="6847949"/>
          </a:xfrm>
        </p:spPr>
        <p:txBody>
          <a:bodyPr>
            <a:normAutofit fontScale="92500" lnSpcReduction="10000"/>
          </a:bodyPr>
          <a:lstStyle/>
          <a:p>
            <a:r>
              <a:rPr lang="cs-CZ" b="1" i="1" dirty="0" smtClean="0"/>
              <a:t>Ochrana spotřebitele </a:t>
            </a:r>
            <a:r>
              <a:rPr lang="cs-CZ" dirty="0" smtClean="0"/>
              <a:t>– ochrana před </a:t>
            </a:r>
            <a:r>
              <a:rPr lang="cs-CZ" dirty="0" err="1" smtClean="0"/>
              <a:t>nekalými</a:t>
            </a:r>
            <a:r>
              <a:rPr lang="cs-CZ" dirty="0" smtClean="0"/>
              <a:t>, klamavými či agresivními praktikami, vyvážení silnějšího postavení prodejců</a:t>
            </a:r>
          </a:p>
          <a:p>
            <a:r>
              <a:rPr lang="cs-CZ" dirty="0" smtClean="0"/>
              <a:t>Reklamace – reklamujeme vadu věci, ne opotřebení</a:t>
            </a:r>
          </a:p>
          <a:p>
            <a:r>
              <a:rPr lang="cs-CZ" b="1" i="1" dirty="0" smtClean="0"/>
              <a:t>Řešení reklamace </a:t>
            </a:r>
            <a:r>
              <a:rPr lang="cs-CZ" dirty="0" smtClean="0"/>
              <a:t>– o reklamaci rozhodneme ihned max. do 3 dnů, do 30 dnů je třeba vadu odstranit, při reklamaci prodávající vystaví písemné potvrzení, kde uvede datum přijetí reklamace, popíše její obsah a navrhovaný způsob řešení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5500" dirty="0" smtClean="0"/>
              <a:t>Co vytváří dobré jméno firmy? Co je etika podnikání a profesní čest?</a:t>
            </a:r>
            <a:endParaRPr lang="cs-CZ" sz="55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46676" y="2192868"/>
            <a:ext cx="12071717" cy="7045305"/>
          </a:xfrm>
        </p:spPr>
        <p:txBody>
          <a:bodyPr>
            <a:normAutofit fontScale="92500" lnSpcReduction="20000"/>
          </a:bodyPr>
          <a:lstStyle/>
          <a:p>
            <a:r>
              <a:rPr lang="cs-CZ" dirty="0" smtClean="0"/>
              <a:t>Je třeba mnoho spokojených zákazníků, kteří svoji spokojenost tlumočí známým </a:t>
            </a:r>
            <a:br>
              <a:rPr lang="cs-CZ" dirty="0" smtClean="0"/>
            </a:br>
            <a:r>
              <a:rPr lang="cs-CZ" dirty="0" smtClean="0"/>
              <a:t>a doporučují výrobek, službu, firmu, tím pomáhají k vytvoření dobrého jména firmy</a:t>
            </a:r>
          </a:p>
          <a:p>
            <a:r>
              <a:rPr lang="cs-CZ" b="1" dirty="0" smtClean="0"/>
              <a:t>Etika podnikání </a:t>
            </a:r>
            <a:r>
              <a:rPr lang="cs-CZ" dirty="0" smtClean="0"/>
              <a:t>– souhrn etických pravidel chování v podnikání, je součástí firemní kultury</a:t>
            </a:r>
          </a:p>
          <a:p>
            <a:r>
              <a:rPr lang="cs-CZ" dirty="0" smtClean="0"/>
              <a:t>Např.: slušné </a:t>
            </a:r>
            <a:r>
              <a:rPr lang="cs-CZ" dirty="0" smtClean="0"/>
              <a:t>a upřímné jednání s obchodními partnery, poctivost vůči zákazníkům nebo etické zacházení s </a:t>
            </a:r>
            <a:r>
              <a:rPr lang="cs-CZ" dirty="0" smtClean="0"/>
              <a:t>konkurencí</a:t>
            </a:r>
          </a:p>
          <a:p>
            <a:r>
              <a:rPr lang="cs-CZ" dirty="0" smtClean="0"/>
              <a:t>Neetické podnikání ve svém důsledku přináší </a:t>
            </a:r>
            <a:r>
              <a:rPr lang="cs-CZ" dirty="0" smtClean="0"/>
              <a:t>špatnou </a:t>
            </a:r>
            <a:r>
              <a:rPr lang="cs-CZ" dirty="0" smtClean="0"/>
              <a:t>pověst, </a:t>
            </a:r>
            <a:r>
              <a:rPr lang="cs-CZ" dirty="0" smtClean="0"/>
              <a:t>i </a:t>
            </a:r>
            <a:r>
              <a:rPr lang="cs-CZ" dirty="0" smtClean="0"/>
              <a:t>sankce ze strany trestního </a:t>
            </a:r>
            <a:r>
              <a:rPr lang="cs-CZ" dirty="0" smtClean="0"/>
              <a:t>práva (např. podplácení, lživá reklama …)</a:t>
            </a:r>
            <a:endParaRPr lang="cs-CZ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255" y="2"/>
            <a:ext cx="11308556" cy="2133381"/>
          </a:xfrm>
        </p:spPr>
        <p:txBody>
          <a:bodyPr/>
          <a:lstStyle/>
          <a:p>
            <a:r>
              <a:rPr lang="cs-CZ" sz="4900" dirty="0" smtClean="0"/>
              <a:t>Čím se zabývá finanční úřad? Kdy s ním přijdete do kontaktu – v osobním či profesním životě?</a:t>
            </a:r>
            <a:endParaRPr lang="cs-CZ" sz="49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8255" y="2192866"/>
            <a:ext cx="11308556" cy="6946627"/>
          </a:xfrm>
        </p:spPr>
        <p:txBody>
          <a:bodyPr>
            <a:normAutofit/>
          </a:bodyPr>
          <a:lstStyle/>
          <a:p>
            <a:r>
              <a:rPr lang="cs-CZ" b="1" i="1" dirty="0" smtClean="0"/>
              <a:t>správou a výběrem daní</a:t>
            </a:r>
          </a:p>
          <a:p>
            <a:r>
              <a:rPr lang="cs-CZ" b="1" i="1" dirty="0" smtClean="0"/>
              <a:t>Osobní život </a:t>
            </a:r>
            <a:r>
              <a:rPr lang="cs-CZ" dirty="0" smtClean="0"/>
              <a:t>– pokud podávám daňové přiznání k </a:t>
            </a:r>
            <a:r>
              <a:rPr lang="cs-CZ" b="1" dirty="0" smtClean="0"/>
              <a:t>dani z příjmů </a:t>
            </a:r>
            <a:r>
              <a:rPr lang="cs-CZ" dirty="0" smtClean="0"/>
              <a:t>, tzn. uplatňuji úroky z úvěru na bydlení, penzijní připojištění, životní pojištění, </a:t>
            </a:r>
            <a:r>
              <a:rPr lang="cs-CZ" b="1" dirty="0" smtClean="0"/>
              <a:t>prodávám nemovitost, vlastním nemovitost</a:t>
            </a:r>
            <a:r>
              <a:rPr lang="cs-CZ" dirty="0" smtClean="0"/>
              <a:t> a platím příslušnou daň</a:t>
            </a:r>
          </a:p>
          <a:p>
            <a:r>
              <a:rPr lang="cs-CZ" b="1" i="1" dirty="0" smtClean="0"/>
              <a:t>Profesní život </a:t>
            </a:r>
            <a:r>
              <a:rPr lang="cs-CZ" dirty="0" smtClean="0"/>
              <a:t>– pokud podnikám musím platit </a:t>
            </a:r>
            <a:r>
              <a:rPr lang="cs-CZ" b="1" dirty="0" smtClean="0"/>
              <a:t>daň z příjmů, silniční daň</a:t>
            </a:r>
            <a:r>
              <a:rPr lang="cs-CZ" dirty="0" smtClean="0"/>
              <a:t>, mohu být plátce DPH, případně spotřební daně</a:t>
            </a:r>
            <a:endParaRPr lang="cs-CZ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255" y="0"/>
            <a:ext cx="11308556" cy="2232060"/>
          </a:xfrm>
        </p:spPr>
        <p:txBody>
          <a:bodyPr/>
          <a:lstStyle/>
          <a:p>
            <a:r>
              <a:rPr lang="cs-CZ" sz="4900" dirty="0" smtClean="0"/>
              <a:t>Jak a proč byste měli pečovat o životní prostředí doma i při výkonu profese? Uveď příklady.</a:t>
            </a:r>
            <a:endParaRPr lang="cs-CZ" sz="49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8255" y="2192867"/>
            <a:ext cx="11308556" cy="6847949"/>
          </a:xfrm>
        </p:spPr>
        <p:txBody>
          <a:bodyPr>
            <a:normAutofit fontScale="92500" lnSpcReduction="20000"/>
          </a:bodyPr>
          <a:lstStyle/>
          <a:p>
            <a:r>
              <a:rPr lang="cs-CZ" dirty="0" smtClean="0"/>
              <a:t>Šetřit vodou – spořiče, sprchování, mytí nádobí</a:t>
            </a:r>
          </a:p>
          <a:p>
            <a:r>
              <a:rPr lang="cs-CZ" dirty="0" smtClean="0"/>
              <a:t>Třídit odpad</a:t>
            </a:r>
          </a:p>
          <a:p>
            <a:r>
              <a:rPr lang="cs-CZ" dirty="0" smtClean="0"/>
              <a:t>Chodit pěšky, jezdit na kole využívat hromadnou dopravu, nejezdit zbytečně</a:t>
            </a:r>
          </a:p>
          <a:p>
            <a:r>
              <a:rPr lang="cs-CZ" dirty="0" smtClean="0"/>
              <a:t>Úsporné žárovky, zhasínat, nepřetápět, využívat ekologická paliva</a:t>
            </a:r>
          </a:p>
          <a:p>
            <a:r>
              <a:rPr lang="cs-CZ" dirty="0" smtClean="0"/>
              <a:t>Neplýtvat papírem</a:t>
            </a:r>
          </a:p>
          <a:p>
            <a:r>
              <a:rPr lang="cs-CZ" dirty="0" smtClean="0"/>
              <a:t>Používat ekologické čisticí prostředky, nepoužívat igelitky apod.</a:t>
            </a:r>
          </a:p>
          <a:p>
            <a:r>
              <a:rPr lang="cs-CZ" dirty="0" smtClean="0"/>
              <a:t>Abychom ochránili prostředí, ve kterém žijeme, pro nás i pro naše děti</a:t>
            </a:r>
            <a:endParaRPr lang="cs-CZ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" y="159829"/>
            <a:ext cx="12565063" cy="1973553"/>
          </a:xfrm>
        </p:spPr>
        <p:txBody>
          <a:bodyPr/>
          <a:lstStyle/>
          <a:p>
            <a:r>
              <a:rPr lang="cs-CZ" sz="4900" dirty="0" smtClean="0"/>
              <a:t>Kde najdete informace o volných </a:t>
            </a:r>
            <a:r>
              <a:rPr lang="cs-CZ" sz="4900" dirty="0" err="1" smtClean="0"/>
              <a:t>prac</a:t>
            </a:r>
            <a:r>
              <a:rPr lang="cs-CZ" sz="4900" dirty="0" smtClean="0"/>
              <a:t>. místech? Znáte noviny, internetové stránky s nabídkou volných míst?</a:t>
            </a:r>
            <a:endParaRPr lang="cs-CZ" sz="49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Úřad práce</a:t>
            </a:r>
          </a:p>
          <a:p>
            <a:r>
              <a:rPr lang="cs-CZ" dirty="0" smtClean="0"/>
              <a:t>Internetové stránky</a:t>
            </a:r>
          </a:p>
          <a:p>
            <a:r>
              <a:rPr lang="cs-CZ" dirty="0" smtClean="0"/>
              <a:t>Inzertní noviny</a:t>
            </a:r>
          </a:p>
          <a:p>
            <a:r>
              <a:rPr lang="cs-CZ" dirty="0" smtClean="0"/>
              <a:t>Místní noviny</a:t>
            </a:r>
          </a:p>
          <a:p>
            <a:r>
              <a:rPr lang="cs-CZ" dirty="0" smtClean="0"/>
              <a:t>Např. AB inzert, </a:t>
            </a:r>
            <a:r>
              <a:rPr lang="cs-CZ" dirty="0" err="1" smtClean="0"/>
              <a:t>Annonce</a:t>
            </a:r>
            <a:r>
              <a:rPr lang="cs-CZ" dirty="0" smtClean="0"/>
              <a:t>, Znojemsko, Znojemské listy</a:t>
            </a:r>
          </a:p>
          <a:p>
            <a:r>
              <a:rPr lang="cs-CZ" dirty="0" err="1" smtClean="0"/>
              <a:t>Mpsv.cz</a:t>
            </a:r>
            <a:r>
              <a:rPr lang="cs-CZ" dirty="0" smtClean="0"/>
              <a:t>, </a:t>
            </a:r>
            <a:r>
              <a:rPr lang="cs-CZ" dirty="0" err="1" smtClean="0"/>
              <a:t>volnamista.cz</a:t>
            </a:r>
            <a:r>
              <a:rPr lang="cs-CZ" dirty="0" smtClean="0"/>
              <a:t>, </a:t>
            </a:r>
            <a:r>
              <a:rPr lang="cs-CZ" dirty="0" err="1" smtClean="0"/>
              <a:t>job.cz</a:t>
            </a:r>
            <a:r>
              <a:rPr lang="cs-CZ" dirty="0" smtClean="0"/>
              <a:t> ….</a:t>
            </a:r>
            <a:endParaRPr lang="cs-CZ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" y="258509"/>
            <a:ext cx="12565063" cy="1566334"/>
          </a:xfrm>
        </p:spPr>
        <p:txBody>
          <a:bodyPr/>
          <a:lstStyle/>
          <a:p>
            <a:r>
              <a:rPr lang="cs-CZ" sz="4700" dirty="0" smtClean="0"/>
              <a:t>Jak byste postupovali při hledání zaměstnání? Jak dáte najevo, že hledáte zaměstnání?</a:t>
            </a:r>
            <a:endParaRPr lang="cs-CZ" sz="47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8255" y="2192867"/>
            <a:ext cx="11308556" cy="6847949"/>
          </a:xfrm>
        </p:spPr>
        <p:txBody>
          <a:bodyPr/>
          <a:lstStyle/>
          <a:p>
            <a:r>
              <a:rPr lang="cs-CZ" dirty="0" smtClean="0"/>
              <a:t>Optám se známých</a:t>
            </a:r>
          </a:p>
          <a:p>
            <a:r>
              <a:rPr lang="cs-CZ" dirty="0" smtClean="0"/>
              <a:t>Sleduji inzerci v novinách</a:t>
            </a:r>
          </a:p>
          <a:p>
            <a:r>
              <a:rPr lang="cs-CZ" dirty="0" smtClean="0"/>
              <a:t>Hledám na internetových stránkách </a:t>
            </a:r>
          </a:p>
          <a:p>
            <a:r>
              <a:rPr lang="cs-CZ" dirty="0" smtClean="0"/>
              <a:t>Sleduji nabídku úřadu práce</a:t>
            </a:r>
          </a:p>
          <a:p>
            <a:r>
              <a:rPr lang="cs-CZ" dirty="0" smtClean="0"/>
              <a:t>Zaregistruji se na internetovém portále </a:t>
            </a:r>
            <a:br>
              <a:rPr lang="cs-CZ" dirty="0" smtClean="0"/>
            </a:br>
            <a:r>
              <a:rPr lang="cs-CZ" dirty="0" smtClean="0"/>
              <a:t>s příslušným zaměřením např. </a:t>
            </a:r>
            <a:r>
              <a:rPr lang="cs-CZ" dirty="0" err="1" smtClean="0"/>
              <a:t>hledampraci.cz</a:t>
            </a:r>
            <a:r>
              <a:rPr lang="cs-CZ" dirty="0" smtClean="0"/>
              <a:t>, </a:t>
            </a:r>
            <a:r>
              <a:rPr lang="cs-CZ" dirty="0" err="1" smtClean="0"/>
              <a:t>easy</a:t>
            </a:r>
            <a:r>
              <a:rPr lang="cs-CZ" dirty="0" smtClean="0"/>
              <a:t>-práce.</a:t>
            </a:r>
            <a:r>
              <a:rPr lang="cs-CZ" dirty="0" err="1" smtClean="0"/>
              <a:t>cz</a:t>
            </a:r>
            <a:r>
              <a:rPr lang="cs-CZ" dirty="0" smtClean="0"/>
              <a:t> aj.</a:t>
            </a:r>
          </a:p>
          <a:p>
            <a:r>
              <a:rPr lang="cs-CZ" dirty="0" smtClean="0"/>
              <a:t>Rozešlu životopisy a motivační dopisy do firem, kde bych chtěl pracovat</a:t>
            </a:r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5500" dirty="0"/>
              <a:t>Jaké informace jsou důležité při rozhodování o zaměstnání?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/>
              <a:t>Druh vykonávané práce</a:t>
            </a:r>
          </a:p>
          <a:p>
            <a:r>
              <a:rPr lang="cs-CZ"/>
              <a:t>Plat</a:t>
            </a:r>
          </a:p>
          <a:p>
            <a:r>
              <a:rPr lang="cs-CZ"/>
              <a:t>Rozvržení pracovní doby</a:t>
            </a:r>
          </a:p>
          <a:p>
            <a:r>
              <a:rPr lang="cs-CZ"/>
              <a:t>Dostupnost dopravy</a:t>
            </a:r>
          </a:p>
          <a:p>
            <a:r>
              <a:rPr lang="cs-CZ"/>
              <a:t>Poskytované benefity (příspěvek na obědy, telefon, auto, příspěvek k dovolené aj.)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46676" y="258510"/>
            <a:ext cx="12071717" cy="2861650"/>
          </a:xfrm>
        </p:spPr>
        <p:txBody>
          <a:bodyPr/>
          <a:lstStyle/>
          <a:p>
            <a:r>
              <a:rPr lang="cs-CZ" sz="4900" dirty="0" smtClean="0"/>
              <a:t>Ve kterých firmách ve vašem okolí či v ČR můžete uplatnit svoji profesi? Jaké jsou běžné platové a pracovní podmínky ve vašem oboru?</a:t>
            </a:r>
            <a:endParaRPr lang="cs-CZ" sz="49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8255" y="3218838"/>
            <a:ext cx="11308556" cy="5821980"/>
          </a:xfrm>
        </p:spPr>
        <p:txBody>
          <a:bodyPr/>
          <a:lstStyle/>
          <a:p>
            <a:r>
              <a:rPr lang="cs-CZ" dirty="0" smtClean="0"/>
              <a:t>Platové podmínky od 10 000 Kč. </a:t>
            </a:r>
            <a:br>
              <a:rPr lang="cs-CZ" dirty="0" smtClean="0"/>
            </a:br>
            <a:r>
              <a:rPr lang="cs-CZ" dirty="0" smtClean="0"/>
              <a:t>Běžně 12 – 15 tisíc Kč</a:t>
            </a:r>
          </a:p>
          <a:p>
            <a:endParaRPr lang="cs-CZ" dirty="0"/>
          </a:p>
          <a:p>
            <a:r>
              <a:rPr lang="cs-CZ" dirty="0" smtClean="0"/>
              <a:t>Pracovní podmínky – pracovní doba, jedno či vícesměnný pracovní provoz, dělená pracovní doba, pracovní prostředí, </a:t>
            </a:r>
            <a:endParaRPr lang="cs-CZ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46675" y="1"/>
            <a:ext cx="11972768" cy="2725448"/>
          </a:xfrm>
        </p:spPr>
        <p:txBody>
          <a:bodyPr/>
          <a:lstStyle/>
          <a:p>
            <a:r>
              <a:rPr lang="cs-CZ" sz="4900" dirty="0" smtClean="0"/>
              <a:t>Co podniknete, pokud přechodnou dobu nenaleznete práci a chcete pracovat? Znáte firmu, která by vás mohla na takovou dobu zaměstnat?</a:t>
            </a:r>
            <a:endParaRPr lang="cs-CZ" sz="49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8255" y="3120160"/>
            <a:ext cx="11308556" cy="5821980"/>
          </a:xfrm>
        </p:spPr>
        <p:txBody>
          <a:bodyPr/>
          <a:lstStyle/>
          <a:p>
            <a:r>
              <a:rPr lang="cs-CZ" dirty="0" smtClean="0"/>
              <a:t>Snažím se hledat práci (viz dříve)</a:t>
            </a:r>
          </a:p>
          <a:p>
            <a:r>
              <a:rPr lang="cs-CZ" dirty="0" smtClean="0"/>
              <a:t>Snažím se najít brigádu</a:t>
            </a:r>
          </a:p>
          <a:p>
            <a:r>
              <a:rPr lang="cs-CZ" dirty="0" smtClean="0"/>
              <a:t>Mohu využít pracovní agenturu (JOB LEADER CZECH, </a:t>
            </a:r>
            <a:r>
              <a:rPr lang="cs-CZ" dirty="0" err="1" smtClean="0"/>
              <a:t>Advantage</a:t>
            </a:r>
            <a:r>
              <a:rPr lang="cs-CZ" dirty="0" smtClean="0"/>
              <a:t> </a:t>
            </a:r>
            <a:r>
              <a:rPr lang="cs-CZ" dirty="0" err="1" smtClean="0"/>
              <a:t>Consulting</a:t>
            </a:r>
            <a:r>
              <a:rPr lang="cs-CZ" dirty="0" smtClean="0"/>
              <a:t> apod.)</a:t>
            </a:r>
          </a:p>
          <a:p>
            <a:r>
              <a:rPr lang="cs-CZ" dirty="0" smtClean="0"/>
              <a:t>Pracovní agentury zaměstnávají zaměstnance, které „pronajímají“ firmám</a:t>
            </a:r>
            <a:endParaRPr lang="cs-CZ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45624" y="0"/>
            <a:ext cx="11873820" cy="2232060"/>
          </a:xfrm>
        </p:spPr>
        <p:txBody>
          <a:bodyPr/>
          <a:lstStyle/>
          <a:p>
            <a:r>
              <a:rPr lang="cs-CZ" sz="4900" dirty="0" smtClean="0"/>
              <a:t>Co je profesní životopis a k čemu slouží? Co v něm uvedete a co nemusíte . Lze získat formulář životopisu?</a:t>
            </a:r>
            <a:endParaRPr lang="cs-CZ" sz="49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8255" y="2192866"/>
            <a:ext cx="11308556" cy="6946627"/>
          </a:xfrm>
        </p:spPr>
        <p:txBody>
          <a:bodyPr>
            <a:normAutofit/>
          </a:bodyPr>
          <a:lstStyle/>
          <a:p>
            <a:r>
              <a:rPr lang="cs-CZ" dirty="0" smtClean="0"/>
              <a:t>Životopis od studií, přes zaměstnání, po současnost</a:t>
            </a:r>
          </a:p>
          <a:p>
            <a:r>
              <a:rPr lang="cs-CZ" dirty="0" smtClean="0"/>
              <a:t>Použijeme ho, když se </a:t>
            </a:r>
            <a:r>
              <a:rPr lang="cs-CZ" b="1" dirty="0" smtClean="0"/>
              <a:t>ucházíme o práci</a:t>
            </a:r>
          </a:p>
          <a:p>
            <a:r>
              <a:rPr lang="cs-CZ" dirty="0" smtClean="0"/>
              <a:t>Uvedu </a:t>
            </a:r>
            <a:r>
              <a:rPr lang="cs-CZ" b="1" dirty="0" smtClean="0"/>
              <a:t>jméno, adresu, e-mail, telefon, dosažené vzdělání, dosavadní praxi (všechna zaměstnání, brigády), dovednosti</a:t>
            </a:r>
          </a:p>
          <a:p>
            <a:r>
              <a:rPr lang="cs-CZ" b="1" dirty="0" smtClean="0"/>
              <a:t>Nemusím</a:t>
            </a:r>
            <a:r>
              <a:rPr lang="cs-CZ" dirty="0" smtClean="0"/>
              <a:t> – datum narození, rodinný stav, zdravotní stav, koníčky</a:t>
            </a:r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900" dirty="0" smtClean="0"/>
              <a:t>Proč se musíte zajímat o dění ve svém oboru. Znáte nějaký odborný časopis?</a:t>
            </a:r>
            <a:endParaRPr lang="cs-CZ" sz="49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Abych nezakrněl, udržoval si aktuální informace, co je nového, byl v obraze, tím si udržuji svoji cenu na trhu práce, lépe najdu uplatnění, pokud sleduji novinky </a:t>
            </a:r>
            <a:br>
              <a:rPr lang="cs-CZ" dirty="0" smtClean="0"/>
            </a:br>
            <a:r>
              <a:rPr lang="cs-CZ" dirty="0" smtClean="0"/>
              <a:t>a trendy</a:t>
            </a:r>
          </a:p>
          <a:p>
            <a:endParaRPr lang="cs-CZ" dirty="0" smtClean="0"/>
          </a:p>
          <a:p>
            <a:r>
              <a:rPr lang="cs-CZ" dirty="0" smtClean="0"/>
              <a:t>Odborný časopis např. </a:t>
            </a:r>
            <a:r>
              <a:rPr lang="cs-CZ" dirty="0" smtClean="0"/>
              <a:t>Pekař, cukrář 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255" y="258507"/>
            <a:ext cx="11690136" cy="2269585"/>
          </a:xfrm>
        </p:spPr>
        <p:txBody>
          <a:bodyPr/>
          <a:lstStyle/>
          <a:p>
            <a:r>
              <a:rPr lang="cs-CZ" sz="4300" dirty="0" smtClean="0"/>
              <a:t>Uveďte příklad oboru, školy, kde byste se mohli dál profesně vzdělávat? Jak budete postupovat, kdybyste se tam chtěli vzdělávat?</a:t>
            </a:r>
            <a:endParaRPr lang="cs-CZ" sz="43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42469" y="2626773"/>
            <a:ext cx="11308556" cy="6414046"/>
          </a:xfrm>
        </p:spPr>
        <p:txBody>
          <a:bodyPr/>
          <a:lstStyle/>
          <a:p>
            <a:r>
              <a:rPr lang="cs-CZ" dirty="0" smtClean="0"/>
              <a:t>Obor podnikání, pekař, cukrář (opačně), kuchař</a:t>
            </a:r>
          </a:p>
          <a:p>
            <a:r>
              <a:rPr lang="cs-CZ" dirty="0" smtClean="0"/>
              <a:t>Různé kurzy</a:t>
            </a:r>
          </a:p>
          <a:p>
            <a:r>
              <a:rPr lang="cs-CZ" dirty="0" smtClean="0"/>
              <a:t>Je třeba sledovat stránky školy, podat si v termínu přihlášku, zúčastnit se přijímacího řízení, po přijetí odevzdat zápisový lístek</a:t>
            </a:r>
          </a:p>
          <a:p>
            <a:r>
              <a:rPr lang="cs-CZ" dirty="0" smtClean="0"/>
              <a:t>V případě kurzů – přihlásit se a zaplatit příslušný poplatek</a:t>
            </a:r>
            <a:endParaRPr lang="cs-CZ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255" y="2"/>
            <a:ext cx="11308556" cy="2133381"/>
          </a:xfrm>
        </p:spPr>
        <p:txBody>
          <a:bodyPr/>
          <a:lstStyle/>
          <a:p>
            <a:r>
              <a:rPr lang="cs-CZ" sz="4900" dirty="0" smtClean="0"/>
              <a:t>Co považujete při výkonu vaší profese za nejdůležitější? Co byste sledovali </a:t>
            </a:r>
            <a:br>
              <a:rPr lang="cs-CZ" sz="4900" dirty="0" smtClean="0"/>
            </a:br>
            <a:r>
              <a:rPr lang="cs-CZ" sz="4900" dirty="0" smtClean="0"/>
              <a:t>a požadovali po svých podřízených?</a:t>
            </a:r>
            <a:endParaRPr lang="cs-CZ" sz="49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8255" y="2192866"/>
            <a:ext cx="11308556" cy="6946627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cs-CZ" dirty="0" smtClean="0"/>
              <a:t>Např. </a:t>
            </a:r>
          </a:p>
          <a:p>
            <a:r>
              <a:rPr lang="cs-CZ" dirty="0" smtClean="0"/>
              <a:t>Pravdomluvnost</a:t>
            </a:r>
          </a:p>
          <a:p>
            <a:r>
              <a:rPr lang="cs-CZ" dirty="0" smtClean="0"/>
              <a:t>Spravedlnost</a:t>
            </a:r>
          </a:p>
          <a:p>
            <a:r>
              <a:rPr lang="cs-CZ" dirty="0" smtClean="0"/>
              <a:t>Pečlivost</a:t>
            </a:r>
          </a:p>
          <a:p>
            <a:r>
              <a:rPr lang="cs-CZ" dirty="0" smtClean="0"/>
              <a:t>Pořádnost</a:t>
            </a:r>
          </a:p>
          <a:p>
            <a:r>
              <a:rPr lang="cs-CZ" dirty="0" smtClean="0"/>
              <a:t>Svědomitost</a:t>
            </a:r>
          </a:p>
          <a:p>
            <a:r>
              <a:rPr lang="cs-CZ" dirty="0" smtClean="0"/>
              <a:t>Spolehlivost</a:t>
            </a:r>
          </a:p>
          <a:p>
            <a:r>
              <a:rPr lang="cs-CZ" dirty="0" smtClean="0"/>
              <a:t>Kreativitu (</a:t>
            </a:r>
            <a:r>
              <a:rPr lang="cs-CZ" dirty="0" smtClean="0"/>
              <a:t>nápady) </a:t>
            </a:r>
            <a:endParaRPr lang="cs-CZ" dirty="0" smtClean="0"/>
          </a:p>
          <a:p>
            <a:r>
              <a:rPr lang="cs-CZ" dirty="0" smtClean="0"/>
              <a:t>Ochota </a:t>
            </a:r>
            <a:r>
              <a:rPr lang="cs-CZ" dirty="0" smtClean="0"/>
              <a:t>pomoci</a:t>
            </a:r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900" dirty="0" smtClean="0"/>
              <a:t>Víte, kde je ve vašem okolí úřad práce? Jaké rady a informace tam získáte?</a:t>
            </a:r>
            <a:endParaRPr lang="cs-CZ" sz="49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Nám. Svobody</a:t>
            </a:r>
          </a:p>
          <a:p>
            <a:r>
              <a:rPr lang="cs-CZ" dirty="0" smtClean="0"/>
              <a:t>Informace o volných pracovních místech</a:t>
            </a:r>
          </a:p>
          <a:p>
            <a:r>
              <a:rPr lang="cs-CZ" dirty="0" smtClean="0"/>
              <a:t>Informace o možnostech rekvalifikace</a:t>
            </a:r>
          </a:p>
          <a:p>
            <a:r>
              <a:rPr lang="cs-CZ" dirty="0" smtClean="0"/>
              <a:t>Informace o podpoře </a:t>
            </a:r>
            <a:r>
              <a:rPr lang="cs-CZ" smtClean="0"/>
              <a:t>v nezaměstnanosti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28255" y="376357"/>
            <a:ext cx="11308556" cy="2447395"/>
          </a:xfrm>
        </p:spPr>
        <p:txBody>
          <a:bodyPr/>
          <a:lstStyle/>
          <a:p>
            <a:r>
              <a:rPr lang="cs-CZ" sz="4900" dirty="0"/>
              <a:t>Kde jsou stanoveny podmínky pro založení a provozování živnosti? Lze ve vašem oboru založit živnost?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41417" y="3218837"/>
            <a:ext cx="11308556" cy="5669257"/>
          </a:xfrm>
        </p:spPr>
        <p:txBody>
          <a:bodyPr/>
          <a:lstStyle/>
          <a:p>
            <a:r>
              <a:rPr lang="cs-CZ" dirty="0"/>
              <a:t>Živnostenský zákon</a:t>
            </a:r>
          </a:p>
          <a:p>
            <a:r>
              <a:rPr lang="cs-CZ" dirty="0"/>
              <a:t>Živnostenský úřad</a:t>
            </a:r>
          </a:p>
          <a:p>
            <a:r>
              <a:rPr lang="cs-CZ" dirty="0"/>
              <a:t>Informace ze živnostenského zákona lze najít i na internetu – pozor na aktuálnost!</a:t>
            </a:r>
          </a:p>
          <a:p>
            <a:r>
              <a:rPr lang="cs-CZ" dirty="0"/>
              <a:t>Ano lze založit ohlašovací řemeslnou živnost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5500" dirty="0"/>
              <a:t>Kdybych chtěl samostatně podnikat, co bych si měla zjistit?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Podnikatelský záměr, tj. co bych chtěla dělat </a:t>
            </a:r>
          </a:p>
          <a:p>
            <a:r>
              <a:rPr lang="cs-CZ" dirty="0"/>
              <a:t>Co je k tomu potřeba za úřední </a:t>
            </a:r>
            <a:r>
              <a:rPr lang="cs-CZ" b="1" i="1" dirty="0"/>
              <a:t>povolení </a:t>
            </a:r>
            <a:r>
              <a:rPr lang="cs-CZ" dirty="0"/>
              <a:t>(podnikání, hygiena, bezpečnost)</a:t>
            </a:r>
          </a:p>
          <a:p>
            <a:r>
              <a:rPr lang="cs-CZ" dirty="0"/>
              <a:t>Zda mám </a:t>
            </a:r>
            <a:r>
              <a:rPr lang="cs-CZ" b="1" i="1" dirty="0"/>
              <a:t>šanci na trhu obstát</a:t>
            </a:r>
            <a:r>
              <a:rPr lang="cs-CZ" dirty="0"/>
              <a:t>, zda by byl o mé služby, výrobky zájem (průzkum trhu)</a:t>
            </a:r>
          </a:p>
          <a:p>
            <a:r>
              <a:rPr lang="cs-CZ" dirty="0"/>
              <a:t>Analýza </a:t>
            </a:r>
            <a:r>
              <a:rPr lang="cs-CZ" b="1" i="1" dirty="0"/>
              <a:t>silných a slabých stránek </a:t>
            </a:r>
            <a:r>
              <a:rPr lang="cs-CZ" dirty="0"/>
              <a:t>(SWOT)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4900" dirty="0"/>
              <a:t>Odkud můžete získat finanční prostředky na samostatné podnikání?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42469" y="2824126"/>
            <a:ext cx="11308556" cy="6202245"/>
          </a:xfrm>
        </p:spPr>
        <p:txBody>
          <a:bodyPr/>
          <a:lstStyle/>
          <a:p>
            <a:r>
              <a:rPr lang="cs-CZ" b="1" i="1" dirty="0"/>
              <a:t>Vlastní peníze </a:t>
            </a:r>
            <a:r>
              <a:rPr lang="cs-CZ" dirty="0"/>
              <a:t>– co mám našetřeno</a:t>
            </a:r>
          </a:p>
          <a:p>
            <a:r>
              <a:rPr lang="cs-CZ" b="1" i="1" dirty="0"/>
              <a:t>Dotace</a:t>
            </a:r>
            <a:r>
              <a:rPr lang="cs-CZ" dirty="0"/>
              <a:t> – žádat dotace od státu např. pro začínající podnikatele, na nově vytvořené pracovní místo aj.</a:t>
            </a:r>
          </a:p>
          <a:p>
            <a:r>
              <a:rPr lang="cs-CZ" b="1" i="1" dirty="0"/>
              <a:t>Půjčky</a:t>
            </a:r>
            <a:r>
              <a:rPr lang="cs-CZ" dirty="0"/>
              <a:t> – od rodiny, známých</a:t>
            </a:r>
          </a:p>
          <a:p>
            <a:r>
              <a:rPr lang="cs-CZ" b="1" i="1" dirty="0"/>
              <a:t>Úvěry</a:t>
            </a:r>
            <a:r>
              <a:rPr lang="cs-CZ" dirty="0"/>
              <a:t> – z banky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4900" dirty="0"/>
              <a:t>Jak se připravíte na přijímací pohovor?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42469" y="1837351"/>
            <a:ext cx="11308556" cy="730214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sz="3900" dirty="0"/>
              <a:t>Důkladně !</a:t>
            </a:r>
          </a:p>
          <a:p>
            <a:pPr>
              <a:lnSpc>
                <a:spcPct val="90000"/>
              </a:lnSpc>
            </a:pPr>
            <a:r>
              <a:rPr lang="cs-CZ" sz="3900" b="1" i="1" dirty="0"/>
              <a:t>Co mám vědět o firmě </a:t>
            </a:r>
            <a:r>
              <a:rPr lang="cs-CZ" sz="3900" dirty="0"/>
              <a:t>– čím se zabývá, jak je úspěšná, co bych tam mohl dělat, co obnáší práce, kterou bych chtěl/mohl dělat</a:t>
            </a:r>
          </a:p>
          <a:p>
            <a:pPr>
              <a:lnSpc>
                <a:spcPct val="90000"/>
              </a:lnSpc>
            </a:pPr>
            <a:r>
              <a:rPr lang="cs-CZ" sz="3900" b="1" i="1" dirty="0"/>
              <a:t>Co řeknu o sobě </a:t>
            </a:r>
            <a:r>
              <a:rPr lang="cs-CZ" sz="3900" dirty="0"/>
              <a:t>– proč tam chci pracovat, proč se na tu práci hodím, co umím, jak mohu být užitečný firmě, jaké jsou mé silné stránky, měl bych znát i své negativní stránky, mít představu o platu </a:t>
            </a:r>
          </a:p>
          <a:p>
            <a:pPr>
              <a:lnSpc>
                <a:spcPct val="90000"/>
              </a:lnSpc>
            </a:pPr>
            <a:r>
              <a:rPr lang="cs-CZ" sz="3900" dirty="0"/>
              <a:t>Přijdu </a:t>
            </a:r>
            <a:r>
              <a:rPr lang="cs-CZ" sz="3900" b="1" i="1" dirty="0"/>
              <a:t>včas</a:t>
            </a:r>
            <a:r>
              <a:rPr lang="cs-CZ" sz="3900" dirty="0"/>
              <a:t>, </a:t>
            </a:r>
            <a:r>
              <a:rPr lang="cs-CZ" sz="3900" b="1" i="1" dirty="0"/>
              <a:t>čistý</a:t>
            </a:r>
            <a:r>
              <a:rPr lang="cs-CZ" sz="3900" dirty="0"/>
              <a:t>, čistě a vhodně oblečen (neroztrhaný), čisté boty, ne přehnaně nalíčená, </a:t>
            </a:r>
            <a:r>
              <a:rPr lang="cs-CZ" sz="3900" b="1" i="1" dirty="0"/>
              <a:t>upraven/á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628255" y="376358"/>
            <a:ext cx="11308556" cy="2151533"/>
          </a:xfrm>
        </p:spPr>
        <p:txBody>
          <a:bodyPr/>
          <a:lstStyle/>
          <a:p>
            <a:r>
              <a:rPr lang="cs-CZ" sz="4300" dirty="0"/>
              <a:t>Jaký je postup při uzavírání pracovního poměru? Kde jsou stanovena práva </a:t>
            </a:r>
            <a:br>
              <a:rPr lang="cs-CZ" sz="4300" dirty="0"/>
            </a:br>
            <a:r>
              <a:rPr lang="cs-CZ" sz="4300" dirty="0"/>
              <a:t>a povinnosti z pracovního poměru?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28255" y="2625786"/>
            <a:ext cx="11308556" cy="6772216"/>
          </a:xfrm>
        </p:spPr>
        <p:txBody>
          <a:bodyPr/>
          <a:lstStyle/>
          <a:p>
            <a:r>
              <a:rPr lang="cs-CZ" sz="3900" dirty="0"/>
              <a:t>Zaměstnavatel vybere z uchazečů </a:t>
            </a:r>
            <a:br>
              <a:rPr lang="cs-CZ" sz="3900" dirty="0"/>
            </a:br>
            <a:r>
              <a:rPr lang="cs-CZ" sz="3900" dirty="0"/>
              <a:t>o zaměstnání v rámci výběrového řízení</a:t>
            </a:r>
          </a:p>
          <a:p>
            <a:r>
              <a:rPr lang="cs-CZ" sz="3900" dirty="0"/>
              <a:t>Sepíše se </a:t>
            </a:r>
            <a:r>
              <a:rPr lang="cs-CZ" sz="3900" b="1" dirty="0"/>
              <a:t>pracovní smlouva – den, místo a druh práce</a:t>
            </a:r>
          </a:p>
          <a:p>
            <a:r>
              <a:rPr lang="cs-CZ" sz="3900" dirty="0"/>
              <a:t>Zaměstnavatel seznámí zaměstnance s jeho právy a povinnostmi, bezpečnost práce, pracovní a organizační řád firmy, platové podmínky, dovolená, pracovní doba aj.</a:t>
            </a:r>
          </a:p>
          <a:p>
            <a:r>
              <a:rPr lang="cs-CZ" sz="3900" dirty="0"/>
              <a:t>Práva a povinnosti jsou napsána v </a:t>
            </a:r>
            <a:r>
              <a:rPr lang="cs-CZ" sz="3900" b="1" dirty="0"/>
              <a:t>zákoníku práce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28255" y="376358"/>
            <a:ext cx="11308556" cy="1953565"/>
          </a:xfrm>
        </p:spPr>
        <p:txBody>
          <a:bodyPr/>
          <a:lstStyle/>
          <a:p>
            <a:r>
              <a:rPr lang="cs-CZ" sz="4300" dirty="0"/>
              <a:t>K čemu slouží </a:t>
            </a:r>
            <a:r>
              <a:rPr lang="cs-CZ" sz="4300" dirty="0" err="1"/>
              <a:t>prac</a:t>
            </a:r>
            <a:r>
              <a:rPr lang="cs-CZ" sz="4300" dirty="0"/>
              <a:t>. smlouva, kdo ji uzavírá, jaké jsou její náležitosti? Která další ujednání může obsahovat?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28255" y="2527890"/>
            <a:ext cx="11308556" cy="6513336"/>
          </a:xfrm>
        </p:spPr>
        <p:txBody>
          <a:bodyPr/>
          <a:lstStyle/>
          <a:p>
            <a:r>
              <a:rPr lang="cs-CZ" sz="3900" b="1" dirty="0"/>
              <a:t>Vzniká jí pracovní poměr</a:t>
            </a:r>
          </a:p>
          <a:p>
            <a:r>
              <a:rPr lang="cs-CZ" sz="3900" dirty="0"/>
              <a:t>Uzavírá ji zaměstnavatel se zaměstnancem</a:t>
            </a:r>
          </a:p>
          <a:p>
            <a:r>
              <a:rPr lang="cs-CZ" sz="3900" b="1" i="1" dirty="0"/>
              <a:t>Den</a:t>
            </a:r>
            <a:r>
              <a:rPr lang="cs-CZ" sz="3900" dirty="0"/>
              <a:t> nástupu, </a:t>
            </a:r>
            <a:r>
              <a:rPr lang="cs-CZ" sz="3900" b="1" i="1" dirty="0"/>
              <a:t>místo</a:t>
            </a:r>
            <a:r>
              <a:rPr lang="cs-CZ" sz="3900" dirty="0"/>
              <a:t> výkonu a </a:t>
            </a:r>
            <a:r>
              <a:rPr lang="cs-CZ" sz="3900" b="1" i="1" dirty="0"/>
              <a:t>druh</a:t>
            </a:r>
            <a:r>
              <a:rPr lang="cs-CZ" sz="3900" dirty="0"/>
              <a:t> práce</a:t>
            </a:r>
          </a:p>
          <a:p>
            <a:endParaRPr lang="cs-CZ" sz="3900" dirty="0"/>
          </a:p>
          <a:p>
            <a:r>
              <a:rPr lang="cs-CZ" sz="3900" dirty="0"/>
              <a:t>Další ujednání: </a:t>
            </a:r>
            <a:r>
              <a:rPr lang="cs-CZ" sz="3900" b="1" i="1" dirty="0"/>
              <a:t>dobu určitou</a:t>
            </a:r>
            <a:r>
              <a:rPr lang="cs-CZ" sz="3900" dirty="0"/>
              <a:t> (max. 3 roky a max. 2x opakovat), </a:t>
            </a:r>
            <a:r>
              <a:rPr lang="cs-CZ" sz="3900" b="1" i="1" dirty="0"/>
              <a:t>kratší týdenní pracovní dobu, zkušební dobu</a:t>
            </a:r>
            <a:r>
              <a:rPr lang="cs-CZ" sz="3900" dirty="0"/>
              <a:t> (max. 3 měsíce, nesmí se prodlužovat, nejpozději v den nástupu do práce)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ýchozí návrh">
  <a:themeElements>
    <a:clrScheme name="Výchozí návrh 2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FBDF53"/>
      </a:accent1>
      <a:accent2>
        <a:srgbClr val="FF9966"/>
      </a:accent2>
      <a:accent3>
        <a:srgbClr val="FFFFFF"/>
      </a:accent3>
      <a:accent4>
        <a:srgbClr val="000000"/>
      </a:accent4>
      <a:accent5>
        <a:srgbClr val="FDECB3"/>
      </a:accent5>
      <a:accent6>
        <a:srgbClr val="E78A5C"/>
      </a:accent6>
      <a:hlink>
        <a:srgbClr val="CC3300"/>
      </a:hlink>
      <a:folHlink>
        <a:srgbClr val="996600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1227</TotalTime>
  <Words>2053</Words>
  <Application>Microsoft Office PowerPoint</Application>
  <PresentationFormat>Vlastní</PresentationFormat>
  <Paragraphs>197</Paragraphs>
  <Slides>36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36</vt:i4>
      </vt:variant>
    </vt:vector>
  </HeadingPairs>
  <TitlesOfParts>
    <vt:vector size="37" baseType="lpstr">
      <vt:lpstr>Výchozí návrh</vt:lpstr>
      <vt:lpstr>Opakování ZZ</vt:lpstr>
      <vt:lpstr>Proč se odvádí daně?Jaké daně platí občan, podnikatel (OSVČ), firma?</vt:lpstr>
      <vt:lpstr>Jaké informace jsou důležité při rozhodování o zaměstnání?</vt:lpstr>
      <vt:lpstr>Kde jsou stanoveny podmínky pro založení a provozování živnosti? Lze ve vašem oboru založit živnost?</vt:lpstr>
      <vt:lpstr>Kdybych chtěl samostatně podnikat, co bych si měla zjistit?</vt:lpstr>
      <vt:lpstr>Odkud můžete získat finanční prostředky na samostatné podnikání?</vt:lpstr>
      <vt:lpstr>Jak se připravíte na přijímací pohovor?</vt:lpstr>
      <vt:lpstr>Jaký je postup při uzavírání pracovního poměru? Kde jsou stanovena práva  a povinnosti z pracovního poměru?</vt:lpstr>
      <vt:lpstr>K čemu slouží prac. smlouva, kdo ji uzavírá, jaké jsou její náležitosti? Která další ujednání může obsahovat?</vt:lpstr>
      <vt:lpstr>Jaký je obvyklý nástupní plat ve vašem oboru? Co víte o mzdě, rozdíl mezi hrubou a čistou mzdou?</vt:lpstr>
      <vt:lpstr>K čemu je určeno sociální a zdravotní pojištění? Kdo ho platí?</vt:lpstr>
      <vt:lpstr>Co jsou zaměstnanecké výhody? Které byste upřednostňovali?</vt:lpstr>
      <vt:lpstr>Co ve vašem oboru znamená ekologické chování na pracovišti?</vt:lpstr>
      <vt:lpstr>Jaká práva má zaměstnanec při pracovním úrazu? V jakých případech je nemůže uplatňovat?</vt:lpstr>
      <vt:lpstr>Jaké bezpečnostní a hygienické předpisy musíte ve svém oboru dodržovat? Je jejich dodržování povinné pro zaměstnance i zaměstnavatele?</vt:lpstr>
      <vt:lpstr>K čemu slouží pojištění majetku a osob? Jaká práva a povinnosti vyplývají  z pojistné smlouvy?</vt:lpstr>
      <vt:lpstr>Jaké podmínky a jaká rizika musíte zvážit při získávání úvěru? K čemu využijete hypoteční úvěr? Co znamená zástava, exekuce?</vt:lpstr>
      <vt:lpstr>Co jsou náklady a výnosy firmy? Jak můžeme ovlivnit hospodářský výsledek? Uveď příklad z oboru.</vt:lpstr>
      <vt:lpstr>Jaké jsou nejdůležitější výdaje domácnosti? Jak sestavíte rodinný rozpočet?</vt:lpstr>
      <vt:lpstr>Jaké znáte bankovní služby? Vysvětli bezhotovostní platbu a platbu v hotovosti.  K čemu slouží bankovní účet?</vt:lpstr>
      <vt:lpstr>Kdy a na co je vhodné žádat úvěr? Na co použijete spotřebitelský úvěr? Kdo poskytuje úvěry?</vt:lpstr>
      <vt:lpstr>Jaké povinnosti má zaměstnanec vůči zaměstnavateli?  A jaké má zaměstnavatel vůči zaměstnancům?</vt:lpstr>
      <vt:lpstr>Jak může firma zlepšovat ekonomické výsledky? Co přispívá ke zvýšení produktivity práce? Jak můžete šetřit na svém pracovišti?</vt:lpstr>
      <vt:lpstr>Jak chápete ochranu spotřebitele? Reklamovali jste někdy zboží/službu? Na co se může vztahovat reklamace ve vašem oboru a jak byste ji řešili?</vt:lpstr>
      <vt:lpstr>Co vytváří dobré jméno firmy? Co je etika podnikání a profesní čest?</vt:lpstr>
      <vt:lpstr>Čím se zabývá finanční úřad? Kdy s ním přijdete do kontaktu – v osobním či profesním životě?</vt:lpstr>
      <vt:lpstr>Jak a proč byste měli pečovat o životní prostředí doma i při výkonu profese? Uveď příklady.</vt:lpstr>
      <vt:lpstr>Kde najdete informace o volných prac. místech? Znáte noviny, internetové stránky s nabídkou volných míst?</vt:lpstr>
      <vt:lpstr>Jak byste postupovali při hledání zaměstnání? Jak dáte najevo, že hledáte zaměstnání?</vt:lpstr>
      <vt:lpstr>Ve kterých firmách ve vašem okolí či v ČR můžete uplatnit svoji profesi? Jaké jsou běžné platové a pracovní podmínky ve vašem oboru?</vt:lpstr>
      <vt:lpstr>Co podniknete, pokud přechodnou dobu nenaleznete práci a chcete pracovat? Znáte firmu, která by vás mohla na takovou dobu zaměstnat?</vt:lpstr>
      <vt:lpstr>Co je profesní životopis a k čemu slouží? Co v něm uvedete a co nemusíte . Lze získat formulář životopisu?</vt:lpstr>
      <vt:lpstr>Proč se musíte zajímat o dění ve svém oboru. Znáte nějaký odborný časopis?</vt:lpstr>
      <vt:lpstr>Uveďte příklad oboru, školy, kde byste se mohli dál profesně vzdělávat? Jak budete postupovat, kdybyste se tam chtěli vzdělávat?</vt:lpstr>
      <vt:lpstr>Co považujete při výkonu vaší profese za nejdůležitější? Co byste sledovali  a požadovali po svých podřízených?</vt:lpstr>
      <vt:lpstr>Víte, kde je ve vašem okolí úřad práce? Jaké rady a informace tam získáte?</vt:lpstr>
    </vt:vector>
  </TitlesOfParts>
  <Company>SZeŠ, SOU, OU a U Dvořákova 19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Opakování ZZ</dc:title>
  <dc:creator>Jolana kučerová</dc:creator>
  <cp:lastModifiedBy>Vavra</cp:lastModifiedBy>
  <cp:revision>73</cp:revision>
  <dcterms:created xsi:type="dcterms:W3CDTF">2015-04-11T17:55:22Z</dcterms:created>
  <dcterms:modified xsi:type="dcterms:W3CDTF">2015-05-20T00:50:33Z</dcterms:modified>
</cp:coreProperties>
</file>